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8" r:id="rId2"/>
    <p:sldId id="348" r:id="rId3"/>
    <p:sldId id="325" r:id="rId4"/>
    <p:sldId id="347" r:id="rId5"/>
    <p:sldId id="332" r:id="rId6"/>
    <p:sldId id="340" r:id="rId7"/>
    <p:sldId id="329" r:id="rId8"/>
    <p:sldId id="341" r:id="rId9"/>
    <p:sldId id="309" r:id="rId10"/>
    <p:sldId id="312" r:id="rId11"/>
    <p:sldId id="335" r:id="rId12"/>
    <p:sldId id="349" r:id="rId13"/>
    <p:sldId id="346" r:id="rId14"/>
    <p:sldId id="310" r:id="rId15"/>
    <p:sldId id="334" r:id="rId16"/>
    <p:sldId id="350" r:id="rId17"/>
    <p:sldId id="276" r:id="rId18"/>
    <p:sldId id="337" r:id="rId19"/>
    <p:sldId id="314" r:id="rId20"/>
    <p:sldId id="311" r:id="rId21"/>
    <p:sldId id="339" r:id="rId22"/>
    <p:sldId id="342" r:id="rId23"/>
    <p:sldId id="344" r:id="rId24"/>
    <p:sldId id="333" r:id="rId25"/>
    <p:sldId id="343" r:id="rId26"/>
    <p:sldId id="295" r:id="rId27"/>
    <p:sldId id="321" r:id="rId28"/>
    <p:sldId id="300" r:id="rId29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570"/>
  </p:normalViewPr>
  <p:slideViewPr>
    <p:cSldViewPr snapToGrid="0" snapToObjects="1">
      <p:cViewPr varScale="1">
        <p:scale>
          <a:sx n="96" d="100"/>
          <a:sy n="96" d="100"/>
        </p:scale>
        <p:origin x="17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FB1B0C-C700-4BE0-A76F-33D6839296C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AB3498B-33F1-4FE9-A11F-82005F5B30EB}">
      <dgm:prSet custT="1"/>
      <dgm:spPr/>
      <dgm:t>
        <a:bodyPr/>
        <a:lstStyle/>
        <a:p>
          <a:r>
            <a:rPr lang="en-NL" sz="2800"/>
            <a:t>Today is not about MAKING text plans, but WORKING with text plans</a:t>
          </a:r>
          <a:endParaRPr lang="en-US" sz="2800"/>
        </a:p>
      </dgm:t>
    </dgm:pt>
    <dgm:pt modelId="{FA9FF6FD-C3AC-4823-8094-DC8C9BB097C2}" type="parTrans" cxnId="{13C1EEE9-E743-42FD-855E-6911114BB63D}">
      <dgm:prSet/>
      <dgm:spPr/>
      <dgm:t>
        <a:bodyPr/>
        <a:lstStyle/>
        <a:p>
          <a:endParaRPr lang="en-US"/>
        </a:p>
      </dgm:t>
    </dgm:pt>
    <dgm:pt modelId="{3E9A1F47-C8F4-4A60-AAB1-F8344DDBC245}" type="sibTrans" cxnId="{13C1EEE9-E743-42FD-855E-6911114BB63D}">
      <dgm:prSet/>
      <dgm:spPr/>
      <dgm:t>
        <a:bodyPr/>
        <a:lstStyle/>
        <a:p>
          <a:endParaRPr lang="en-US"/>
        </a:p>
      </dgm:t>
    </dgm:pt>
    <dgm:pt modelId="{540C0DEC-9F90-495A-A42C-EB27E6A5797F}">
      <dgm:prSet custT="1"/>
      <dgm:spPr/>
      <dgm:t>
        <a:bodyPr/>
        <a:lstStyle/>
        <a:p>
          <a:r>
            <a:rPr lang="en-US" sz="2800"/>
            <a:t>A text plan is a working document, not a product</a:t>
          </a:r>
        </a:p>
      </dgm:t>
    </dgm:pt>
    <dgm:pt modelId="{704252B1-F1F5-4986-BB58-DD468D9652CE}" type="parTrans" cxnId="{FE864604-879A-47A5-B9D2-966D68716D59}">
      <dgm:prSet/>
      <dgm:spPr/>
      <dgm:t>
        <a:bodyPr/>
        <a:lstStyle/>
        <a:p>
          <a:endParaRPr lang="en-US"/>
        </a:p>
      </dgm:t>
    </dgm:pt>
    <dgm:pt modelId="{1D2DF8D6-85D5-4F4F-80BC-49D1CB70D578}" type="sibTrans" cxnId="{FE864604-879A-47A5-B9D2-966D68716D59}">
      <dgm:prSet/>
      <dgm:spPr/>
      <dgm:t>
        <a:bodyPr/>
        <a:lstStyle/>
        <a:p>
          <a:endParaRPr lang="en-US"/>
        </a:p>
      </dgm:t>
    </dgm:pt>
    <dgm:pt modelId="{B84C1C2B-A933-4920-8F6A-0638E43F45CB}">
      <dgm:prSet custT="1"/>
      <dgm:spPr/>
      <dgm:t>
        <a:bodyPr/>
        <a:lstStyle/>
        <a:p>
          <a:r>
            <a:rPr lang="en-US" sz="2800"/>
            <a:t>A text plan will evolve on the way, and grow into a well-built text</a:t>
          </a:r>
        </a:p>
      </dgm:t>
    </dgm:pt>
    <dgm:pt modelId="{1159AEBC-C3AB-4276-AAB0-3BC0EB395D91}" type="parTrans" cxnId="{72DA16CD-71B2-4A54-AE4B-F67D69E35E8A}">
      <dgm:prSet/>
      <dgm:spPr/>
      <dgm:t>
        <a:bodyPr/>
        <a:lstStyle/>
        <a:p>
          <a:endParaRPr lang="en-US"/>
        </a:p>
      </dgm:t>
    </dgm:pt>
    <dgm:pt modelId="{7210EF94-4EE9-404E-AFAC-CE2A29FF0DCF}" type="sibTrans" cxnId="{72DA16CD-71B2-4A54-AE4B-F67D69E35E8A}">
      <dgm:prSet/>
      <dgm:spPr/>
      <dgm:t>
        <a:bodyPr/>
        <a:lstStyle/>
        <a:p>
          <a:endParaRPr lang="en-US"/>
        </a:p>
      </dgm:t>
    </dgm:pt>
    <dgm:pt modelId="{0EC1F86F-DCCF-4ED8-B23A-C18BE9B5E955}">
      <dgm:prSet custT="1"/>
      <dgm:spPr/>
      <dgm:t>
        <a:bodyPr/>
        <a:lstStyle/>
        <a:p>
          <a:r>
            <a:rPr lang="en-NL" sz="2800"/>
            <a:t>The aim is to support the writing process + a transparent structure</a:t>
          </a:r>
          <a:endParaRPr lang="en-US" sz="2800"/>
        </a:p>
      </dgm:t>
    </dgm:pt>
    <dgm:pt modelId="{DC020F62-147C-434E-AB6F-8A6A3C0A20D4}" type="parTrans" cxnId="{C9241BEB-F1D4-4C77-B5FC-18916A605782}">
      <dgm:prSet/>
      <dgm:spPr/>
      <dgm:t>
        <a:bodyPr/>
        <a:lstStyle/>
        <a:p>
          <a:endParaRPr lang="en-US"/>
        </a:p>
      </dgm:t>
    </dgm:pt>
    <dgm:pt modelId="{C42F0320-AD76-40B1-80CA-B4F2C9492206}" type="sibTrans" cxnId="{C9241BEB-F1D4-4C77-B5FC-18916A605782}">
      <dgm:prSet/>
      <dgm:spPr/>
      <dgm:t>
        <a:bodyPr/>
        <a:lstStyle/>
        <a:p>
          <a:endParaRPr lang="en-US"/>
        </a:p>
      </dgm:t>
    </dgm:pt>
    <dgm:pt modelId="{D1F931D3-9ED5-4BD9-8C7A-454B2208A27D}" type="pres">
      <dgm:prSet presAssocID="{FFFB1B0C-C700-4BE0-A76F-33D6839296CD}" presName="root" presStyleCnt="0">
        <dgm:presLayoutVars>
          <dgm:dir/>
          <dgm:resizeHandles val="exact"/>
        </dgm:presLayoutVars>
      </dgm:prSet>
      <dgm:spPr/>
    </dgm:pt>
    <dgm:pt modelId="{7FDC0716-660D-4770-8A73-F328A9A51891}" type="pres">
      <dgm:prSet presAssocID="{CAB3498B-33F1-4FE9-A11F-82005F5B30EB}" presName="compNode" presStyleCnt="0"/>
      <dgm:spPr/>
    </dgm:pt>
    <dgm:pt modelId="{B1B8643F-DEBD-4BBE-9332-E533D6F858EF}" type="pres">
      <dgm:prSet presAssocID="{CAB3498B-33F1-4FE9-A11F-82005F5B30EB}" presName="bgRect" presStyleLbl="bgShp" presStyleIdx="0" presStyleCnt="4"/>
      <dgm:spPr/>
    </dgm:pt>
    <dgm:pt modelId="{B879B54A-C28A-4F76-9281-819454B1778B}" type="pres">
      <dgm:prSet presAssocID="{CAB3498B-33F1-4FE9-A11F-82005F5B30E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C95E744-1F91-40B7-BE59-2F3E39FBBB3C}" type="pres">
      <dgm:prSet presAssocID="{CAB3498B-33F1-4FE9-A11F-82005F5B30EB}" presName="spaceRect" presStyleCnt="0"/>
      <dgm:spPr/>
    </dgm:pt>
    <dgm:pt modelId="{49AE65B5-F726-446A-9F72-E54FACC33710}" type="pres">
      <dgm:prSet presAssocID="{CAB3498B-33F1-4FE9-A11F-82005F5B30EB}" presName="parTx" presStyleLbl="revTx" presStyleIdx="0" presStyleCnt="4">
        <dgm:presLayoutVars>
          <dgm:chMax val="0"/>
          <dgm:chPref val="0"/>
        </dgm:presLayoutVars>
      </dgm:prSet>
      <dgm:spPr/>
    </dgm:pt>
    <dgm:pt modelId="{1D77ACC7-3D41-4CB6-82BD-2C3A685CF28D}" type="pres">
      <dgm:prSet presAssocID="{3E9A1F47-C8F4-4A60-AAB1-F8344DDBC245}" presName="sibTrans" presStyleCnt="0"/>
      <dgm:spPr/>
    </dgm:pt>
    <dgm:pt modelId="{EB44CFBB-D7B5-4C14-8AAC-1FBBCE34DF86}" type="pres">
      <dgm:prSet presAssocID="{540C0DEC-9F90-495A-A42C-EB27E6A5797F}" presName="compNode" presStyleCnt="0"/>
      <dgm:spPr/>
    </dgm:pt>
    <dgm:pt modelId="{4C07158C-5DF0-46FF-8064-93A5C6D1A5E2}" type="pres">
      <dgm:prSet presAssocID="{540C0DEC-9F90-495A-A42C-EB27E6A5797F}" presName="bgRect" presStyleLbl="bgShp" presStyleIdx="1" presStyleCnt="4"/>
      <dgm:spPr/>
    </dgm:pt>
    <dgm:pt modelId="{0BF5469D-81CF-4490-A14F-C94124557120}" type="pres">
      <dgm:prSet presAssocID="{540C0DEC-9F90-495A-A42C-EB27E6A579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71411877-9C6F-4E57-933E-86CE7D17167F}" type="pres">
      <dgm:prSet presAssocID="{540C0DEC-9F90-495A-A42C-EB27E6A5797F}" presName="spaceRect" presStyleCnt="0"/>
      <dgm:spPr/>
    </dgm:pt>
    <dgm:pt modelId="{487FA8FD-3EDD-4312-982A-0A0F84F1BB37}" type="pres">
      <dgm:prSet presAssocID="{540C0DEC-9F90-495A-A42C-EB27E6A5797F}" presName="parTx" presStyleLbl="revTx" presStyleIdx="1" presStyleCnt="4">
        <dgm:presLayoutVars>
          <dgm:chMax val="0"/>
          <dgm:chPref val="0"/>
        </dgm:presLayoutVars>
      </dgm:prSet>
      <dgm:spPr/>
    </dgm:pt>
    <dgm:pt modelId="{1DA91687-D9C6-4CFD-864E-F5A4EAEF49D2}" type="pres">
      <dgm:prSet presAssocID="{1D2DF8D6-85D5-4F4F-80BC-49D1CB70D578}" presName="sibTrans" presStyleCnt="0"/>
      <dgm:spPr/>
    </dgm:pt>
    <dgm:pt modelId="{9E7F3A8F-607F-45AE-9778-F752D537934C}" type="pres">
      <dgm:prSet presAssocID="{B84C1C2B-A933-4920-8F6A-0638E43F45CB}" presName="compNode" presStyleCnt="0"/>
      <dgm:spPr/>
    </dgm:pt>
    <dgm:pt modelId="{FC4F4651-2611-415C-9DBF-7503A785E79E}" type="pres">
      <dgm:prSet presAssocID="{B84C1C2B-A933-4920-8F6A-0638E43F45CB}" presName="bgRect" presStyleLbl="bgShp" presStyleIdx="2" presStyleCnt="4"/>
      <dgm:spPr/>
    </dgm:pt>
    <dgm:pt modelId="{3104A567-3E22-4738-A3A6-3D3CFE5F4706}" type="pres">
      <dgm:prSet presAssocID="{B84C1C2B-A933-4920-8F6A-0638E43F45C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73B1F909-297C-40CB-898D-EBCF9926FD16}" type="pres">
      <dgm:prSet presAssocID="{B84C1C2B-A933-4920-8F6A-0638E43F45CB}" presName="spaceRect" presStyleCnt="0"/>
      <dgm:spPr/>
    </dgm:pt>
    <dgm:pt modelId="{ABF857F9-FD01-405D-9D78-3F7766C99F26}" type="pres">
      <dgm:prSet presAssocID="{B84C1C2B-A933-4920-8F6A-0638E43F45CB}" presName="parTx" presStyleLbl="revTx" presStyleIdx="2" presStyleCnt="4">
        <dgm:presLayoutVars>
          <dgm:chMax val="0"/>
          <dgm:chPref val="0"/>
        </dgm:presLayoutVars>
      </dgm:prSet>
      <dgm:spPr/>
    </dgm:pt>
    <dgm:pt modelId="{6D098B46-4FA0-4A38-B871-FAFEC153B5EE}" type="pres">
      <dgm:prSet presAssocID="{7210EF94-4EE9-404E-AFAC-CE2A29FF0DCF}" presName="sibTrans" presStyleCnt="0"/>
      <dgm:spPr/>
    </dgm:pt>
    <dgm:pt modelId="{37C27B8D-614D-4DF7-8B7E-9D78148F76F2}" type="pres">
      <dgm:prSet presAssocID="{0EC1F86F-DCCF-4ED8-B23A-C18BE9B5E955}" presName="compNode" presStyleCnt="0"/>
      <dgm:spPr/>
    </dgm:pt>
    <dgm:pt modelId="{BD312931-E27C-443C-A50B-5C345F8B17C4}" type="pres">
      <dgm:prSet presAssocID="{0EC1F86F-DCCF-4ED8-B23A-C18BE9B5E955}" presName="bgRect" presStyleLbl="bgShp" presStyleIdx="3" presStyleCnt="4"/>
      <dgm:spPr/>
    </dgm:pt>
    <dgm:pt modelId="{4FA6B209-BFC5-416F-AC5D-9D75300AD07D}" type="pres">
      <dgm:prSet presAssocID="{0EC1F86F-DCCF-4ED8-B23A-C18BE9B5E95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30B97E69-55CF-4557-985A-C16E8BF4E6A2}" type="pres">
      <dgm:prSet presAssocID="{0EC1F86F-DCCF-4ED8-B23A-C18BE9B5E955}" presName="spaceRect" presStyleCnt="0"/>
      <dgm:spPr/>
    </dgm:pt>
    <dgm:pt modelId="{1CA80FBD-4E02-4068-A5F0-FB14A5457CB2}" type="pres">
      <dgm:prSet presAssocID="{0EC1F86F-DCCF-4ED8-B23A-C18BE9B5E95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E864604-879A-47A5-B9D2-966D68716D59}" srcId="{FFFB1B0C-C700-4BE0-A76F-33D6839296CD}" destId="{540C0DEC-9F90-495A-A42C-EB27E6A5797F}" srcOrd="1" destOrd="0" parTransId="{704252B1-F1F5-4986-BB58-DD468D9652CE}" sibTransId="{1D2DF8D6-85D5-4F4F-80BC-49D1CB70D578}"/>
    <dgm:cxn modelId="{D5C17C3F-6AA5-42D4-AD57-2CE225778436}" type="presOf" srcId="{FFFB1B0C-C700-4BE0-A76F-33D6839296CD}" destId="{D1F931D3-9ED5-4BD9-8C7A-454B2208A27D}" srcOrd="0" destOrd="0" presId="urn:microsoft.com/office/officeart/2018/2/layout/IconVerticalSolidList"/>
    <dgm:cxn modelId="{82ED407F-5BDF-4CF8-A127-F5AD0CEEDF2A}" type="presOf" srcId="{B84C1C2B-A933-4920-8F6A-0638E43F45CB}" destId="{ABF857F9-FD01-405D-9D78-3F7766C99F26}" srcOrd="0" destOrd="0" presId="urn:microsoft.com/office/officeart/2018/2/layout/IconVerticalSolidList"/>
    <dgm:cxn modelId="{6B79BF94-258C-404F-AE70-1870B8381DCF}" type="presOf" srcId="{0EC1F86F-DCCF-4ED8-B23A-C18BE9B5E955}" destId="{1CA80FBD-4E02-4068-A5F0-FB14A5457CB2}" srcOrd="0" destOrd="0" presId="urn:microsoft.com/office/officeart/2018/2/layout/IconVerticalSolidList"/>
    <dgm:cxn modelId="{B057D196-27C7-4710-BF0D-BA0BD7957F5C}" type="presOf" srcId="{540C0DEC-9F90-495A-A42C-EB27E6A5797F}" destId="{487FA8FD-3EDD-4312-982A-0A0F84F1BB37}" srcOrd="0" destOrd="0" presId="urn:microsoft.com/office/officeart/2018/2/layout/IconVerticalSolidList"/>
    <dgm:cxn modelId="{530728BD-9EA3-461C-B4BC-F43626F47699}" type="presOf" srcId="{CAB3498B-33F1-4FE9-A11F-82005F5B30EB}" destId="{49AE65B5-F726-446A-9F72-E54FACC33710}" srcOrd="0" destOrd="0" presId="urn:microsoft.com/office/officeart/2018/2/layout/IconVerticalSolidList"/>
    <dgm:cxn modelId="{72DA16CD-71B2-4A54-AE4B-F67D69E35E8A}" srcId="{FFFB1B0C-C700-4BE0-A76F-33D6839296CD}" destId="{B84C1C2B-A933-4920-8F6A-0638E43F45CB}" srcOrd="2" destOrd="0" parTransId="{1159AEBC-C3AB-4276-AAB0-3BC0EB395D91}" sibTransId="{7210EF94-4EE9-404E-AFAC-CE2A29FF0DCF}"/>
    <dgm:cxn modelId="{13C1EEE9-E743-42FD-855E-6911114BB63D}" srcId="{FFFB1B0C-C700-4BE0-A76F-33D6839296CD}" destId="{CAB3498B-33F1-4FE9-A11F-82005F5B30EB}" srcOrd="0" destOrd="0" parTransId="{FA9FF6FD-C3AC-4823-8094-DC8C9BB097C2}" sibTransId="{3E9A1F47-C8F4-4A60-AAB1-F8344DDBC245}"/>
    <dgm:cxn modelId="{C9241BEB-F1D4-4C77-B5FC-18916A605782}" srcId="{FFFB1B0C-C700-4BE0-A76F-33D6839296CD}" destId="{0EC1F86F-DCCF-4ED8-B23A-C18BE9B5E955}" srcOrd="3" destOrd="0" parTransId="{DC020F62-147C-434E-AB6F-8A6A3C0A20D4}" sibTransId="{C42F0320-AD76-40B1-80CA-B4F2C9492206}"/>
    <dgm:cxn modelId="{97A4EED0-E476-4D56-874B-7325A77B9377}" type="presParOf" srcId="{D1F931D3-9ED5-4BD9-8C7A-454B2208A27D}" destId="{7FDC0716-660D-4770-8A73-F328A9A51891}" srcOrd="0" destOrd="0" presId="urn:microsoft.com/office/officeart/2018/2/layout/IconVerticalSolidList"/>
    <dgm:cxn modelId="{387784A7-7591-47AD-BA31-D7FD4DBEB4D4}" type="presParOf" srcId="{7FDC0716-660D-4770-8A73-F328A9A51891}" destId="{B1B8643F-DEBD-4BBE-9332-E533D6F858EF}" srcOrd="0" destOrd="0" presId="urn:microsoft.com/office/officeart/2018/2/layout/IconVerticalSolidList"/>
    <dgm:cxn modelId="{A39AA287-48FB-48A1-B8A2-AD7406F881BA}" type="presParOf" srcId="{7FDC0716-660D-4770-8A73-F328A9A51891}" destId="{B879B54A-C28A-4F76-9281-819454B1778B}" srcOrd="1" destOrd="0" presId="urn:microsoft.com/office/officeart/2018/2/layout/IconVerticalSolidList"/>
    <dgm:cxn modelId="{92658D58-AB44-49B8-B299-D8F524E0FA01}" type="presParOf" srcId="{7FDC0716-660D-4770-8A73-F328A9A51891}" destId="{0C95E744-1F91-40B7-BE59-2F3E39FBBB3C}" srcOrd="2" destOrd="0" presId="urn:microsoft.com/office/officeart/2018/2/layout/IconVerticalSolidList"/>
    <dgm:cxn modelId="{4D217230-3D86-410E-A485-F203DC554EA3}" type="presParOf" srcId="{7FDC0716-660D-4770-8A73-F328A9A51891}" destId="{49AE65B5-F726-446A-9F72-E54FACC33710}" srcOrd="3" destOrd="0" presId="urn:microsoft.com/office/officeart/2018/2/layout/IconVerticalSolidList"/>
    <dgm:cxn modelId="{B49BBEA0-E326-4FD2-AC14-D8B50D2CA8BA}" type="presParOf" srcId="{D1F931D3-9ED5-4BD9-8C7A-454B2208A27D}" destId="{1D77ACC7-3D41-4CB6-82BD-2C3A685CF28D}" srcOrd="1" destOrd="0" presId="urn:microsoft.com/office/officeart/2018/2/layout/IconVerticalSolidList"/>
    <dgm:cxn modelId="{DB8C9F3E-0392-4330-BB79-46A3828BB1E1}" type="presParOf" srcId="{D1F931D3-9ED5-4BD9-8C7A-454B2208A27D}" destId="{EB44CFBB-D7B5-4C14-8AAC-1FBBCE34DF86}" srcOrd="2" destOrd="0" presId="urn:microsoft.com/office/officeart/2018/2/layout/IconVerticalSolidList"/>
    <dgm:cxn modelId="{7B2DE8DF-B496-46CA-8144-A5E8B1C0E6B1}" type="presParOf" srcId="{EB44CFBB-D7B5-4C14-8AAC-1FBBCE34DF86}" destId="{4C07158C-5DF0-46FF-8064-93A5C6D1A5E2}" srcOrd="0" destOrd="0" presId="urn:microsoft.com/office/officeart/2018/2/layout/IconVerticalSolidList"/>
    <dgm:cxn modelId="{8B076906-6091-40FC-9AE7-8AA385757555}" type="presParOf" srcId="{EB44CFBB-D7B5-4C14-8AAC-1FBBCE34DF86}" destId="{0BF5469D-81CF-4490-A14F-C94124557120}" srcOrd="1" destOrd="0" presId="urn:microsoft.com/office/officeart/2018/2/layout/IconVerticalSolidList"/>
    <dgm:cxn modelId="{2C823B05-F9A1-45CC-BDDC-BFBDA8F0BEAF}" type="presParOf" srcId="{EB44CFBB-D7B5-4C14-8AAC-1FBBCE34DF86}" destId="{71411877-9C6F-4E57-933E-86CE7D17167F}" srcOrd="2" destOrd="0" presId="urn:microsoft.com/office/officeart/2018/2/layout/IconVerticalSolidList"/>
    <dgm:cxn modelId="{18AE05AA-76A6-4769-9069-0DE3545DC9F8}" type="presParOf" srcId="{EB44CFBB-D7B5-4C14-8AAC-1FBBCE34DF86}" destId="{487FA8FD-3EDD-4312-982A-0A0F84F1BB37}" srcOrd="3" destOrd="0" presId="urn:microsoft.com/office/officeart/2018/2/layout/IconVerticalSolidList"/>
    <dgm:cxn modelId="{3EE3E722-B97E-4E6A-96FA-4D4F572A8F9F}" type="presParOf" srcId="{D1F931D3-9ED5-4BD9-8C7A-454B2208A27D}" destId="{1DA91687-D9C6-4CFD-864E-F5A4EAEF49D2}" srcOrd="3" destOrd="0" presId="urn:microsoft.com/office/officeart/2018/2/layout/IconVerticalSolidList"/>
    <dgm:cxn modelId="{9AB08E0A-8D5D-4B56-B3AF-779BA44010D6}" type="presParOf" srcId="{D1F931D3-9ED5-4BD9-8C7A-454B2208A27D}" destId="{9E7F3A8F-607F-45AE-9778-F752D537934C}" srcOrd="4" destOrd="0" presId="urn:microsoft.com/office/officeart/2018/2/layout/IconVerticalSolidList"/>
    <dgm:cxn modelId="{9B1118BD-D2E2-4062-A906-EACB0F46EE67}" type="presParOf" srcId="{9E7F3A8F-607F-45AE-9778-F752D537934C}" destId="{FC4F4651-2611-415C-9DBF-7503A785E79E}" srcOrd="0" destOrd="0" presId="urn:microsoft.com/office/officeart/2018/2/layout/IconVerticalSolidList"/>
    <dgm:cxn modelId="{D7E4CCD3-7FE7-44E3-ABC8-7541C7C7110A}" type="presParOf" srcId="{9E7F3A8F-607F-45AE-9778-F752D537934C}" destId="{3104A567-3E22-4738-A3A6-3D3CFE5F4706}" srcOrd="1" destOrd="0" presId="urn:microsoft.com/office/officeart/2018/2/layout/IconVerticalSolidList"/>
    <dgm:cxn modelId="{4D3D0FD4-4772-4AA9-BF48-62A7048E79A8}" type="presParOf" srcId="{9E7F3A8F-607F-45AE-9778-F752D537934C}" destId="{73B1F909-297C-40CB-898D-EBCF9926FD16}" srcOrd="2" destOrd="0" presId="urn:microsoft.com/office/officeart/2018/2/layout/IconVerticalSolidList"/>
    <dgm:cxn modelId="{588D0DD1-C381-4773-8B8D-6671A82C588D}" type="presParOf" srcId="{9E7F3A8F-607F-45AE-9778-F752D537934C}" destId="{ABF857F9-FD01-405D-9D78-3F7766C99F26}" srcOrd="3" destOrd="0" presId="urn:microsoft.com/office/officeart/2018/2/layout/IconVerticalSolidList"/>
    <dgm:cxn modelId="{F9732A6F-0906-4774-BAEB-60DDC4BB9C9B}" type="presParOf" srcId="{D1F931D3-9ED5-4BD9-8C7A-454B2208A27D}" destId="{6D098B46-4FA0-4A38-B871-FAFEC153B5EE}" srcOrd="5" destOrd="0" presId="urn:microsoft.com/office/officeart/2018/2/layout/IconVerticalSolidList"/>
    <dgm:cxn modelId="{D2959B50-2903-4F13-B5BB-61DBE21D6826}" type="presParOf" srcId="{D1F931D3-9ED5-4BD9-8C7A-454B2208A27D}" destId="{37C27B8D-614D-4DF7-8B7E-9D78148F76F2}" srcOrd="6" destOrd="0" presId="urn:microsoft.com/office/officeart/2018/2/layout/IconVerticalSolidList"/>
    <dgm:cxn modelId="{213F0E7D-A10E-43DC-AC3B-0B0744BF0FD2}" type="presParOf" srcId="{37C27B8D-614D-4DF7-8B7E-9D78148F76F2}" destId="{BD312931-E27C-443C-A50B-5C345F8B17C4}" srcOrd="0" destOrd="0" presId="urn:microsoft.com/office/officeart/2018/2/layout/IconVerticalSolidList"/>
    <dgm:cxn modelId="{C22D04EC-EAAA-4D32-AD76-3DFED59007C3}" type="presParOf" srcId="{37C27B8D-614D-4DF7-8B7E-9D78148F76F2}" destId="{4FA6B209-BFC5-416F-AC5D-9D75300AD07D}" srcOrd="1" destOrd="0" presId="urn:microsoft.com/office/officeart/2018/2/layout/IconVerticalSolidList"/>
    <dgm:cxn modelId="{D62981FF-5368-4136-8CE4-02E1D456BF4D}" type="presParOf" srcId="{37C27B8D-614D-4DF7-8B7E-9D78148F76F2}" destId="{30B97E69-55CF-4557-985A-C16E8BF4E6A2}" srcOrd="2" destOrd="0" presId="urn:microsoft.com/office/officeart/2018/2/layout/IconVerticalSolidList"/>
    <dgm:cxn modelId="{A7FE2DA3-F4A9-4D8C-9A64-E4F8D0FA6277}" type="presParOf" srcId="{37C27B8D-614D-4DF7-8B7E-9D78148F76F2}" destId="{1CA80FBD-4E02-4068-A5F0-FB14A5457CB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8643F-DEBD-4BBE-9332-E533D6F858EF}">
      <dsp:nvSpPr>
        <dsp:cNvPr id="0" name=""/>
        <dsp:cNvSpPr/>
      </dsp:nvSpPr>
      <dsp:spPr>
        <a:xfrm>
          <a:off x="0" y="229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9B54A-C28A-4F76-9281-819454B1778B}">
      <dsp:nvSpPr>
        <dsp:cNvPr id="0" name=""/>
        <dsp:cNvSpPr/>
      </dsp:nvSpPr>
      <dsp:spPr>
        <a:xfrm>
          <a:off x="352272" y="264318"/>
          <a:ext cx="640494" cy="6404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E65B5-F726-446A-9F72-E54FACC33710}">
      <dsp:nvSpPr>
        <dsp:cNvPr id="0" name=""/>
        <dsp:cNvSpPr/>
      </dsp:nvSpPr>
      <dsp:spPr>
        <a:xfrm>
          <a:off x="1345038" y="229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L" sz="2800" kern="1200"/>
            <a:t>Today is not about MAKING text plans, but WORKING with text plans</a:t>
          </a:r>
          <a:endParaRPr lang="en-US" sz="2800" kern="1200"/>
        </a:p>
      </dsp:txBody>
      <dsp:txXfrm>
        <a:off x="1345038" y="2297"/>
        <a:ext cx="5555473" cy="1164535"/>
      </dsp:txXfrm>
    </dsp:sp>
    <dsp:sp modelId="{4C07158C-5DF0-46FF-8064-93A5C6D1A5E2}">
      <dsp:nvSpPr>
        <dsp:cNvPr id="0" name=""/>
        <dsp:cNvSpPr/>
      </dsp:nvSpPr>
      <dsp:spPr>
        <a:xfrm>
          <a:off x="0" y="145796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5469D-81CF-4490-A14F-C94124557120}">
      <dsp:nvSpPr>
        <dsp:cNvPr id="0" name=""/>
        <dsp:cNvSpPr/>
      </dsp:nvSpPr>
      <dsp:spPr>
        <a:xfrm>
          <a:off x="352272" y="1719988"/>
          <a:ext cx="640494" cy="6404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FA8FD-3EDD-4312-982A-0A0F84F1BB37}">
      <dsp:nvSpPr>
        <dsp:cNvPr id="0" name=""/>
        <dsp:cNvSpPr/>
      </dsp:nvSpPr>
      <dsp:spPr>
        <a:xfrm>
          <a:off x="1345038" y="145796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 text plan is a working document, not a product</a:t>
          </a:r>
        </a:p>
      </dsp:txBody>
      <dsp:txXfrm>
        <a:off x="1345038" y="1457967"/>
        <a:ext cx="5555473" cy="1164535"/>
      </dsp:txXfrm>
    </dsp:sp>
    <dsp:sp modelId="{FC4F4651-2611-415C-9DBF-7503A785E79E}">
      <dsp:nvSpPr>
        <dsp:cNvPr id="0" name=""/>
        <dsp:cNvSpPr/>
      </dsp:nvSpPr>
      <dsp:spPr>
        <a:xfrm>
          <a:off x="0" y="291363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4A567-3E22-4738-A3A6-3D3CFE5F4706}">
      <dsp:nvSpPr>
        <dsp:cNvPr id="0" name=""/>
        <dsp:cNvSpPr/>
      </dsp:nvSpPr>
      <dsp:spPr>
        <a:xfrm>
          <a:off x="352272" y="3175658"/>
          <a:ext cx="640494" cy="6404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857F9-FD01-405D-9D78-3F7766C99F26}">
      <dsp:nvSpPr>
        <dsp:cNvPr id="0" name=""/>
        <dsp:cNvSpPr/>
      </dsp:nvSpPr>
      <dsp:spPr>
        <a:xfrm>
          <a:off x="1345038" y="291363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 text plan will evolve on the way, and grow into a well-built text</a:t>
          </a:r>
        </a:p>
      </dsp:txBody>
      <dsp:txXfrm>
        <a:off x="1345038" y="2913637"/>
        <a:ext cx="5555473" cy="1164535"/>
      </dsp:txXfrm>
    </dsp:sp>
    <dsp:sp modelId="{BD312931-E27C-443C-A50B-5C345F8B17C4}">
      <dsp:nvSpPr>
        <dsp:cNvPr id="0" name=""/>
        <dsp:cNvSpPr/>
      </dsp:nvSpPr>
      <dsp:spPr>
        <a:xfrm>
          <a:off x="0" y="436930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6B209-BFC5-416F-AC5D-9D75300AD07D}">
      <dsp:nvSpPr>
        <dsp:cNvPr id="0" name=""/>
        <dsp:cNvSpPr/>
      </dsp:nvSpPr>
      <dsp:spPr>
        <a:xfrm>
          <a:off x="352272" y="4631327"/>
          <a:ext cx="640494" cy="6404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80FBD-4E02-4068-A5F0-FB14A5457CB2}">
      <dsp:nvSpPr>
        <dsp:cNvPr id="0" name=""/>
        <dsp:cNvSpPr/>
      </dsp:nvSpPr>
      <dsp:spPr>
        <a:xfrm>
          <a:off x="1345038" y="436930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L" sz="2800" kern="1200"/>
            <a:t>The aim is to support the writing process + a transparent structure</a:t>
          </a:r>
          <a:endParaRPr lang="en-US" sz="2800" kern="1200"/>
        </a:p>
      </dsp:txBody>
      <dsp:txXfrm>
        <a:off x="1345038" y="4369307"/>
        <a:ext cx="5555473" cy="1164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6:09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676 678 24575,'0'-9'0,"0"-1"0,0-6 0,0-1 0,11-2 0,2-2 0,11 4 0,22 2 0,16-1 0,16-3 0,-3-8 0,-5-3 0,-6-6 0,10-4 0,-29 18 0,2 0 0,3-1 0,2-1 0,2 3 0,-1 1 0,-4 3 0,-1 1 0,31-10 0,-21 9 0,-17 4 0,-12 6 0,-4 0 0,5-8 0,10-6 0,4-6 0,7 1 0,10 3 0,15 4 0,-26 11 0,3 3 0,5 1 0,2 1 0,2 3 0,0 0 0,-3 0 0,-2 0 0,42 0 0,-13 0 0,-11 0 0,-1 0 0,9 0 0,17 0 0,-47 0 0,1 0 0,2 0 0,0 0 0,-2 1 0,-1 2 0,38 8 0,-6 5 0,-10 8 0,5 4 0,5-2 0,6 3 0,-41-14 0,1 0 0,2-1 0,1-1 0,0 3 0,-1-1 0,1 0 0,-1 0 0,-3 0 0,0 1 0,-3 1 0,0 0 0,42 21 0,-10 0 0,-11 2 0,-12 0 0,-1 2 0,4 4 0,10 10 0,-27-20 0,1 2 0,6 4 0,0 2 0,2 5 0,0 2 0,-1-3 0,-2 0 0,-4-3 0,-3 0 0,-3-2 0,-2 0 0,-2-5 0,0 1 0,-2 2 0,-1 1 0,-1 2 0,-1 1 0,2 5 0,-1 2 0,-2 6 0,-1 1 0,-1 5 0,-1 2 0,-2 4 0,-1 1 0,-4 0 0,-3 0 0,0-3 0,-2-1 0,-4-7 0,-1-3 0,0 38 0,-5-21 0,-3-15 0,0-14 0,0-5 0,0 0 0,0 5 0,2 7 0,2 6 0,0 5 0,0 1 0,-3 0 0,-1 0 0,0-4 0,0 0 0,0 8 0,0 17 0,-4-33 0,-3 3 0,-3 9 0,-3 1 0,-3 1 0,-2-2 0,-1-3 0,-2-2 0,4-7 0,-1-3 0,-15 30 0,1-14 0,0-7 0,0-2 0,3 4 0,-1 5 0,4-2 0,3-4 0,4-15 0,6-16 0,3-8 0,-2-5 0,-6 0 0,-10 5 0,-5 2 0,-3 3 0,-2 2 0,-1 3 0,-2 0 0,2-1 0,4 1 0,2-7 0,6-5 0,4-8 0,4-6 0,1-1 0,-8 0 0,-2 1 0,-5 1 0,-5 3 0,0-1 0,0 3 0,4-1 0,11-3 0,5 0 0,-5 0 0,-3 1 0,-7 1 0,4-4 0,7-1 0,-2-3 0,-9 0 0,-18 0 0,-14 0 0,-9 0 0,-1 0 0,8 0 0,14-2 0,19-1 0,9-1 0,-2 0 0,-9 3 0,-11 1 0,-9 0 0,-4 0 0,5 0 0,10 0 0,15 0 0,5 0 0,-6 0 0,-16 0 0,-20 0 0,-8 0 0,7 0 0,16 0 0,18 0 0,8 0 0,-8 0 0,-16 0 0,-13 0 0,-4 0 0,13 0 0,13 0 0,8 0 0,-2 0 0,-9 0 0,-5 0 0,-4 0 0,4-4 0,10 1 0,10-1 0,10 0 0,1 4 0,-5-3 0,-7-1 0,-1 0 0,1 1 0,1 2 0,-1 1 0,-8 0 0,-1 0 0,3 0 0,6 0 0,0 0 0,-6 0 0,-9 0 0,-5 0 0,0 0 0,4 0 0,9 0 0,11-3 0,1 0 0,-8-2 0,-15 2 0,-23 2 0,-13 1 0,-10 0 0,0 0 0,6 0 0,9 0 0,12-3 0,6-4 0,5-5 0,-4-8 0,-5-5 0,-7-8 0,-7-5 0,3 1 0,2 0 0,7 5 0,6-1 0,2-3 0,-1-3 0,0-5 0,1-3 0,4 0 0,3-3 0,0-6 0,0-11 0,1-9 0,25 33 0,0-2 0,0-5 0,2-1 0,-1-5 0,1-1 0,1-2 0,1-1 0,1 3 0,2 1 0,4 4 0,1 2 0,-7-37 0,4 11 0,5 7 0,-1-1 0,2-4 0,3-2 0,3-3 0,2 5 0,3 3 0,0-4 0,0-7 0,0-10 0,0 41 0,0 0 0,0-48 0,0 12 0,0 21 0,0 17 0,0 9 0,0 0 0,0-13 0,0-12 0,3-12 0,8-12 0,7 2 0,4 0 0,-1 7 0,-4 9 0,-1 2 0,0 4 0,-1 1 0,-2 8 0,-2 11 0,-3 12 0,4 6 0,8-6 0,5-9 0,7-10 0,4-2 0,-1 7 0,-2 11 0,-10 14 0,-6 8 0,-2 3 0,5-9 0,16-11 0,9-6 0,9-1 0,5 6 0,-9 13 0,-10 8 0,-11 4 0,-8-1 0,2-7 0,4-3 0,2 0 0,-13 8 0,-3 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F48AB-D2FE-1748-821C-2AD148139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A9658-79A0-3C43-B24B-35BAE1EDC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53F2C-4A9B-1241-BDF0-9A284EF0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F2A3B-0F2C-1F40-854D-DE149DBEB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7B6BA-4421-F54C-BEA6-D6A260D9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6639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0D2D5-126B-D047-A17F-63EE5E584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3F598-9F0B-F841-B336-1994E4920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B738-AD7A-6F4F-97A1-F3EDE813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A1301-A1BF-2649-9CE2-4A18388AF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88408-A387-FD48-B698-43DE9EB43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6161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913E-1A5C-D441-865F-203C37666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A44D7-C7DA-9944-888F-5A66F0BAF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8FEC3-938E-6B45-AE0E-1ACBE957E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DB4AB-7EE1-904D-99B5-80491D70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BC384-CDAB-6048-AA30-D33ECE9D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412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4AF00-A965-A64B-B496-05C27720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0EE26-0028-BD43-A3DA-4E861FC5B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8CAFF-35BB-384C-9D8A-54D2148ED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092F0-7478-5749-B296-71ABD312F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097A7-0CE5-2342-BED5-BB121867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D7C79-4A85-B64E-85D3-E703A0D75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9801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E5BE-C4D5-E446-B0BF-544F7821C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7D6C9-E7E8-BF43-8AB3-FDAEC4055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495D4-E6B1-F24E-A9F0-AB4EFCB53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4B66-A498-3D42-9D2C-76FDD67207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6D63E-8BD9-F24D-8732-A299F8F3B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0F941E-AAF5-1142-8A14-D66B4BC68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788086-0F4F-4E49-8402-F949E50F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D0539-421B-FF40-9EDE-78C24BA0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3852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F1C9-C52E-BF49-A469-03502D6B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DCABF-6E36-A742-AA61-01CE44669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0ED06-A122-F842-9BE2-792B196E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8E84B-DBE9-804C-BE1F-8E935EF6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9888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99E590-44BE-1948-AB5D-751AB5353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3D5E42-9B15-074D-B0D3-14CEC9FC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BDC62-04DB-2F42-A6E2-C5EA9937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8656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A255-498D-314E-954D-654DDDFF7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4A3F6-DEFC-624C-87B3-E90BB2E13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10358-B5E5-A644-BEC7-B731BB97F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E8497-F075-1645-8025-F70DD33E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9678E-E2B6-7242-9632-7F9C621E0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AA74F-0509-6F4B-B50B-500D05286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4100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68E9-806E-E145-9752-D362414F6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1DB9EE-1A24-B64A-BA48-77A263C7E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A10E7-0311-D240-B565-2BDF3F676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12708-7CBD-EB4C-9A08-2CD09B9B6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82F59-EB27-BC45-97FF-3900A6CE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12CAC-B7D0-6641-B61A-B8115F77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8814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F0616-26FD-A548-92B2-1D7F386F3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64D06-326E-534E-885E-5210C503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0242C-D6D1-604A-A731-979CB6EF6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8E05A-F42D-C74E-B3B9-C0C5BC09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4D507-A9DD-1E45-B293-70D8E583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2298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5A10A5-ACE8-274E-B2F7-3F784D11F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79C1-31AC-584A-860D-0B7AF71A0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2E1EC-43B9-2648-BDA1-D669011F0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5C8D8-FCA3-A84D-B3CE-C83022B9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AB921-43EE-8A4D-A7C0-8DC8DD40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4719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6BF04-0640-914E-8D15-E47568CF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B2CB5-99E2-7F47-ADDA-118A3CE39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E2BA3-AB30-C04F-B4F1-39C93746B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708C8-0A88-D64F-92D5-95719AE75AAC}" type="datetimeFigureOut">
              <a:t>30/01/2026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9CCA7-A69D-A545-81BB-D9120D113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5577B-8DC3-904B-A630-01CB88530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082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tenschappelijkschrijv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s and rulers">
            <a:extLst>
              <a:ext uri="{FF2B5EF4-FFF2-40B4-BE49-F238E27FC236}">
                <a16:creationId xmlns:a16="http://schemas.microsoft.com/office/drawing/2014/main" id="{32AFB626-A07F-968F-5B58-B98FEE0E9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53" b="8677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C64B2D-F6A2-D18D-BFE1-466C9010F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" y="325550"/>
            <a:ext cx="11542644" cy="9731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600"/>
              <a:t>Text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35224-3DFE-E032-3EFE-0AAA5244E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451" y="1298714"/>
            <a:ext cx="11317236" cy="5963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3600">
                <a:solidFill>
                  <a:schemeClr val="tx1"/>
                </a:solidFill>
              </a:rPr>
              <a:t>for the FPB</a:t>
            </a:r>
          </a:p>
        </p:txBody>
      </p:sp>
    </p:spTree>
    <p:extLst>
      <p:ext uri="{BB962C8B-B14F-4D97-AF65-F5344CB8AC3E}">
        <p14:creationId xmlns:p14="http://schemas.microsoft.com/office/powerpoint/2010/main" val="170930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2A8D-E6B4-6C3A-5701-D3B0FFA0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A234C-DCD3-EBFC-20F0-3DE22F234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NL" sz="4800">
                <a:hlinkClick r:id="rId2"/>
              </a:rPr>
              <a:t>www.wetenschappelijkschrijven.nl</a:t>
            </a:r>
            <a:endParaRPr lang="en-NL" sz="4800"/>
          </a:p>
        </p:txBody>
      </p:sp>
    </p:spTree>
    <p:extLst>
      <p:ext uri="{BB962C8B-B14F-4D97-AF65-F5344CB8AC3E}">
        <p14:creationId xmlns:p14="http://schemas.microsoft.com/office/powerpoint/2010/main" val="346889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4ADF-1078-63A2-068B-A4A79D48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BE787-724E-E88D-6547-81A9B53E7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NL" sz="3600"/>
              <a:t>Opening</a:t>
            </a:r>
          </a:p>
          <a:p>
            <a:pPr>
              <a:buFontTx/>
              <a:buChar char="-"/>
            </a:pPr>
            <a:r>
              <a:rPr lang="en-NL" sz="3600"/>
              <a:t>Your writing process</a:t>
            </a:r>
          </a:p>
          <a:p>
            <a:pPr marL="0" indent="0">
              <a:buNone/>
            </a:pPr>
            <a:r>
              <a:rPr lang="en-NL" sz="3600"/>
              <a:t>- Part 1: from Text to Text plan</a:t>
            </a:r>
          </a:p>
          <a:p>
            <a:pPr marL="0" indent="0">
              <a:buNone/>
            </a:pPr>
            <a:r>
              <a:rPr lang="en-NL" sz="3600"/>
              <a:t>              </a:t>
            </a:r>
            <a:r>
              <a:rPr lang="en-NL" sz="3200" i="1"/>
              <a:t>11.00 Break</a:t>
            </a:r>
          </a:p>
          <a:p>
            <a:pPr marL="0" indent="0">
              <a:buNone/>
            </a:pPr>
            <a:r>
              <a:rPr lang="en-NL" sz="3600"/>
              <a:t>- Part 2: from Text plan to Text</a:t>
            </a:r>
          </a:p>
          <a:p>
            <a:pPr marL="0" indent="0">
              <a:buNone/>
            </a:pPr>
            <a:r>
              <a:rPr lang="en-NL" sz="3600"/>
              <a:t>- Wrap-up: Evaluation and how to continue?</a:t>
            </a:r>
          </a:p>
        </p:txBody>
      </p:sp>
    </p:spTree>
    <p:extLst>
      <p:ext uri="{BB962C8B-B14F-4D97-AF65-F5344CB8AC3E}">
        <p14:creationId xmlns:p14="http://schemas.microsoft.com/office/powerpoint/2010/main" val="326577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8EFF-FC48-952C-2B5F-306A2B79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ED653E-90A9-2858-0A70-7B456210C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286648"/>
            <a:ext cx="13147341" cy="657135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ED470D6-0477-B2DA-7867-F16CD22E7FAF}"/>
                  </a:ext>
                </a:extLst>
              </p14:cNvPr>
              <p14:cNvContentPartPr/>
              <p14:nvPr/>
            </p14:nvContentPartPr>
            <p14:xfrm>
              <a:off x="4199885" y="1515005"/>
              <a:ext cx="2187360" cy="1761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ED470D6-0477-B2DA-7867-F16CD22E7F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1245" y="1506005"/>
                <a:ext cx="2205000" cy="17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880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A26C7-0038-B697-B709-4A6C7500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183217" cy="5583148"/>
          </a:xfrm>
        </p:spPr>
        <p:txBody>
          <a:bodyPr anchor="ctr">
            <a:normAutofit/>
          </a:bodyPr>
          <a:lstStyle/>
          <a:p>
            <a:r>
              <a:rPr lang="en-NL" sz="5400" b="1"/>
              <a:t>About text planning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E3B000-9368-6502-292A-276BC1EAB8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04739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596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76664B-E7A2-0D55-3008-45DE11553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560" y="1146412"/>
            <a:ext cx="11412879" cy="405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2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56711-DB33-A9EE-7CCA-0A8CBBA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2249"/>
          </a:xfrm>
        </p:spPr>
        <p:txBody>
          <a:bodyPr>
            <a:noAutofit/>
          </a:bodyPr>
          <a:lstStyle/>
          <a:p>
            <a:pPr algn="ctr"/>
            <a:r>
              <a:rPr lang="en-NL" sz="8000" b="1"/>
              <a:t>Part 1 </a:t>
            </a:r>
            <a:br>
              <a:rPr lang="en-NL" sz="8000" b="1">
                <a:solidFill>
                  <a:srgbClr val="FF0000"/>
                </a:solidFill>
              </a:rPr>
            </a:br>
            <a:r>
              <a:rPr lang="en-NL" sz="8000" b="1">
                <a:solidFill>
                  <a:srgbClr val="FF0000"/>
                </a:solidFill>
              </a:rPr>
              <a:t>From text to text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617EB-E56F-8F71-5600-FE8A2C75C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L"/>
          </a:p>
          <a:p>
            <a:pPr marL="0" indent="0">
              <a:buNone/>
            </a:pPr>
            <a:endParaRPr lang="en-NL"/>
          </a:p>
          <a:p>
            <a:pPr marL="0" indent="0">
              <a:buNone/>
            </a:pP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3434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DDF6-E6DC-DC5E-072A-60C7FA54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>
                <a:solidFill>
                  <a:srgbClr val="FF0000"/>
                </a:solidFill>
              </a:rPr>
              <a:t>The reader’s perspective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8B1A47-E8AB-8C01-C22E-ED0ACCDC0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EDBE8-12D1-2671-855C-626582E9E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294" y="1556398"/>
            <a:ext cx="6605236" cy="46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8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022A-4FBB-54DD-D188-CDB62BA1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1BFCD-F281-33D3-7537-CE1101897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NL" sz="4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NL" sz="4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NL" sz="4400" b="1">
                <a:solidFill>
                  <a:srgbClr val="FF0000"/>
                </a:solidFill>
              </a:rPr>
              <a:t>Does economic inequality affect well-being and mental health?</a:t>
            </a:r>
            <a:endParaRPr lang="en-NL" sz="440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NL" sz="4400" i="1">
                <a:solidFill>
                  <a:srgbClr val="FF0000"/>
                </a:solidFill>
              </a:rPr>
              <a:t>A counterintuitive answer from a global study</a:t>
            </a:r>
            <a:endParaRPr lang="en-NL" sz="440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r>
              <a:rPr lang="en-US" sz="44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your questions as a reader?</a:t>
            </a:r>
          </a:p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endParaRPr lang="en-NL" sz="4400"/>
          </a:p>
        </p:txBody>
      </p:sp>
    </p:spTree>
    <p:extLst>
      <p:ext uri="{BB962C8B-B14F-4D97-AF65-F5344CB8AC3E}">
        <p14:creationId xmlns:p14="http://schemas.microsoft.com/office/powerpoint/2010/main" val="136846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B0841-1B7E-E505-8AF4-1DAF8A76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904" y="795130"/>
            <a:ext cx="10412897" cy="1367777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NL" b="1">
                <a:solidFill>
                  <a:srgbClr val="FF0000"/>
                </a:solidFill>
              </a:rPr>
              <a:t>Does economic inequality affect well-being and mental health?</a:t>
            </a:r>
            <a:br>
              <a:rPr lang="en-NL">
                <a:solidFill>
                  <a:srgbClr val="FF0000"/>
                </a:solidFill>
              </a:rPr>
            </a:br>
            <a:r>
              <a:rPr lang="en-NL" i="1">
                <a:solidFill>
                  <a:srgbClr val="FF0000"/>
                </a:solidFill>
              </a:rPr>
              <a:t>A counterintuitive answer from a global study</a:t>
            </a:r>
            <a:br>
              <a:rPr lang="en-NL">
                <a:solidFill>
                  <a:srgbClr val="FF0000"/>
                </a:solidFill>
              </a:rPr>
            </a:br>
            <a:br>
              <a:rPr lang="en-US" i="1" dirty="0"/>
            </a:br>
            <a:endParaRPr lang="en-NL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27794-3A53-A4C1-96F5-455E03355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9" y="2716696"/>
            <a:ext cx="10775292" cy="3460267"/>
          </a:xfrm>
        </p:spPr>
        <p:txBody>
          <a:bodyPr>
            <a:normAutofit fontScale="85000" lnSpcReduction="20000"/>
          </a:bodyPr>
          <a:lstStyle/>
          <a:p>
            <a:endParaRPr lang="en-NL" sz="3500"/>
          </a:p>
          <a:p>
            <a:r>
              <a:rPr lang="en-NL" sz="3500"/>
              <a:t>What is the intuitive answer? And what the counterintuitive one?</a:t>
            </a:r>
          </a:p>
          <a:p>
            <a:r>
              <a:rPr lang="en-NL" sz="3500"/>
              <a:t>What kind of global study is this (design? how big)?</a:t>
            </a:r>
          </a:p>
          <a:p>
            <a:r>
              <a:rPr lang="en-NL" sz="3500"/>
              <a:t>How are well-being and mental health measured in this study?</a:t>
            </a:r>
          </a:p>
          <a:p>
            <a:r>
              <a:rPr lang="en-NL" sz="3500"/>
              <a:t>How do the authors separate the effect of inequality from the effect of being poor?</a:t>
            </a:r>
          </a:p>
          <a:p>
            <a:r>
              <a:rPr lang="en-NL" sz="3500"/>
              <a:t>.......</a:t>
            </a:r>
          </a:p>
          <a:p>
            <a:r>
              <a:rPr lang="en-NL" sz="3500"/>
              <a:t>......</a:t>
            </a:r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038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FDA0-51F3-2751-9B50-B0E0AC875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612"/>
            <a:ext cx="10515600" cy="1325563"/>
          </a:xfrm>
        </p:spPr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Text = answers to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8EBFB-8020-E45C-40CF-2C4A55677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endParaRPr lang="en-US" sz="4400"/>
          </a:p>
          <a:p>
            <a:pPr marL="0" lvl="0" indent="0" algn="ctr">
              <a:buNone/>
            </a:pPr>
            <a:r>
              <a:rPr lang="en-US" sz="4400"/>
              <a:t>Answers to reader’s questions</a:t>
            </a:r>
          </a:p>
          <a:p>
            <a:pPr marL="0" lvl="0" indent="0" algn="ctr">
              <a:buNone/>
            </a:pPr>
            <a:r>
              <a:rPr lang="en-US" sz="4400"/>
              <a:t>+ </a:t>
            </a:r>
          </a:p>
          <a:p>
            <a:pPr marL="0" lvl="0" indent="0" algn="ctr">
              <a:buNone/>
            </a:pPr>
            <a:r>
              <a:rPr lang="en-US" sz="4400"/>
              <a:t>Answers you want your readers to remember</a:t>
            </a:r>
            <a:endParaRPr lang="en-NL" sz="4400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583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C937F-5884-E926-0350-A116F902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>
                <a:solidFill>
                  <a:srgbClr val="FF0000"/>
                </a:solidFill>
              </a:rPr>
              <a:t>Read the article – and fill in the questions</a:t>
            </a:r>
            <a:endParaRPr lang="en-NL" sz="32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9B1B1F-920D-DC15-D3CD-1721F4ED5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L" sz="3600" i="1"/>
          </a:p>
          <a:p>
            <a:pPr marL="0" indent="0">
              <a:buNone/>
            </a:pPr>
            <a:endParaRPr lang="en-NL" sz="3600" i="1"/>
          </a:p>
          <a:p>
            <a:pPr marL="0" indent="0">
              <a:buNone/>
            </a:pPr>
            <a:r>
              <a:rPr lang="en-NL" sz="3600" i="1"/>
              <a:t>Do you recognize any of your own questions?</a:t>
            </a:r>
          </a:p>
          <a:p>
            <a:pPr marL="0" indent="0">
              <a:buNone/>
            </a:pPr>
            <a:r>
              <a:rPr lang="en-NL" sz="3600" i="1"/>
              <a:t>Can you recognize other – interesting – questions?</a:t>
            </a:r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126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9B32-DF34-C673-7704-009462287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the paragraph – le paragraphe – de alinea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75A6B-4D55-C8F9-91A9-6AF704B3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pPr marL="0" indent="0">
              <a:buNone/>
            </a:pPr>
            <a:br>
              <a:rPr lang="en-GB"/>
            </a:br>
            <a:r>
              <a:rPr lang="en-GB"/>
              <a:t>A </a:t>
            </a:r>
            <a:r>
              <a:rPr lang="en-GB" b="1">
                <a:solidFill>
                  <a:srgbClr val="FF0000"/>
                </a:solidFill>
              </a:rPr>
              <a:t>paragraph</a:t>
            </a:r>
            <a:r>
              <a:rPr lang="en-GB"/>
              <a:t> is a group of related sentences that develop one main idea within a larger text.</a:t>
            </a:r>
          </a:p>
          <a:p>
            <a:pPr marL="0" indent="0">
              <a:buNone/>
            </a:pPr>
            <a:br>
              <a:rPr lang="en-GB"/>
            </a:br>
            <a:r>
              <a:rPr lang="en-GB"/>
              <a:t>Un </a:t>
            </a:r>
            <a:r>
              <a:rPr lang="en-GB" b="1">
                <a:solidFill>
                  <a:srgbClr val="FF0000"/>
                </a:solidFill>
              </a:rPr>
              <a:t>paragraphe</a:t>
            </a:r>
            <a:r>
              <a:rPr lang="en-GB"/>
              <a:t> est un ensemble de phrases liées qui développent une idée principale dans un texte.</a:t>
            </a:r>
          </a:p>
          <a:p>
            <a:endParaRPr lang="en-NL"/>
          </a:p>
          <a:p>
            <a:pPr marL="0" indent="0">
              <a:buNone/>
            </a:pPr>
            <a:r>
              <a:rPr lang="en-GB"/>
              <a:t>Een </a:t>
            </a:r>
            <a:r>
              <a:rPr lang="en-GB" b="1">
                <a:solidFill>
                  <a:srgbClr val="FF0000"/>
                </a:solidFill>
              </a:rPr>
              <a:t>alinea</a:t>
            </a:r>
            <a:r>
              <a:rPr lang="en-GB"/>
              <a:t> is een stukje tekst waarin zinnen samen één hoofdgedachte uitwerken.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29806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E257E-1CFF-2D8C-117B-2365BF0E4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5588DBA-387D-B0AB-319F-6D28A5516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776" t="24225" r="25658" b="15556"/>
          <a:stretch>
            <a:fillRect/>
          </a:stretch>
        </p:blipFill>
        <p:spPr>
          <a:xfrm>
            <a:off x="1746914" y="11290"/>
            <a:ext cx="8625386" cy="6815119"/>
          </a:xfrm>
        </p:spPr>
      </p:pic>
    </p:spTree>
    <p:extLst>
      <p:ext uri="{BB962C8B-B14F-4D97-AF65-F5344CB8AC3E}">
        <p14:creationId xmlns:p14="http://schemas.microsoft.com/office/powerpoint/2010/main" val="2750172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E45DB-C6B2-5920-1D28-A0ED6861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7" name="Content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4243197-6C6D-2885-B39A-B65CB8931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042" t="25655" r="15735" b="9475"/>
          <a:stretch>
            <a:fillRect/>
          </a:stretch>
        </p:blipFill>
        <p:spPr>
          <a:xfrm>
            <a:off x="1322836" y="365125"/>
            <a:ext cx="10030964" cy="6113289"/>
          </a:xfrm>
        </p:spPr>
      </p:pic>
    </p:spTree>
    <p:extLst>
      <p:ext uri="{BB962C8B-B14F-4D97-AF65-F5344CB8AC3E}">
        <p14:creationId xmlns:p14="http://schemas.microsoft.com/office/powerpoint/2010/main" val="3018100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EA60-8925-07C4-18CC-5D2F384D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>
                <a:solidFill>
                  <a:srgbClr val="FF0000"/>
                </a:solidFill>
              </a:rPr>
              <a:t>Find the standard questions for a scientific research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35922-597A-420B-1FEE-11A3EDEA1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7099"/>
            <a:ext cx="10515600" cy="3119864"/>
          </a:xfrm>
        </p:spPr>
        <p:txBody>
          <a:bodyPr/>
          <a:lstStyle/>
          <a:p>
            <a:pPr marL="0" indent="0">
              <a:buNone/>
            </a:pP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77259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4DE96A-4746-ED4A-A97F-8CB242EE6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129640"/>
              </p:ext>
            </p:extLst>
          </p:nvPr>
        </p:nvGraphicFramePr>
        <p:xfrm>
          <a:off x="342900" y="1"/>
          <a:ext cx="11301413" cy="6629140"/>
        </p:xfrm>
        <a:graphic>
          <a:graphicData uri="http://schemas.openxmlformats.org/drawingml/2006/table">
            <a:tbl>
              <a:tblPr firstRow="1" firstCol="1" bandRow="1"/>
              <a:tblGrid>
                <a:gridCol w="3177498">
                  <a:extLst>
                    <a:ext uri="{9D8B030D-6E8A-4147-A177-3AD203B41FA5}">
                      <a16:colId xmlns:a16="http://schemas.microsoft.com/office/drawing/2014/main" val="2387410263"/>
                    </a:ext>
                  </a:extLst>
                </a:gridCol>
                <a:gridCol w="8123915">
                  <a:extLst>
                    <a:ext uri="{9D8B030D-6E8A-4147-A177-3AD203B41FA5}">
                      <a16:colId xmlns:a16="http://schemas.microsoft.com/office/drawing/2014/main" val="908208925"/>
                    </a:ext>
                  </a:extLst>
                </a:gridCol>
              </a:tblGrid>
              <a:tr h="30262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Section 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Questions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572255"/>
                  </a:ext>
                </a:extLst>
              </a:tr>
              <a:tr h="68460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</a:rPr>
                        <a:t>Executive Summary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448154"/>
                  </a:ext>
                </a:extLst>
              </a:tr>
              <a:tr h="161402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Introduction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542860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Method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8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534414"/>
                  </a:ext>
                </a:extLst>
              </a:tr>
              <a:tr h="64287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Results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34435"/>
                  </a:ext>
                </a:extLst>
              </a:tr>
              <a:tr h="2695834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Conclusion / Discussion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927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22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53"/>
    </mc:Choice>
    <mc:Fallback xmlns="">
      <p:transition spd="slow" advTm="3855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C21B9-0E57-8673-C004-2AF56F05E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54D74A-EB58-C866-4D64-6D3BBFF4E13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7539" y="0"/>
          <a:ext cx="11116774" cy="7787450"/>
        </p:xfrm>
        <a:graphic>
          <a:graphicData uri="http://schemas.openxmlformats.org/drawingml/2006/table">
            <a:tbl>
              <a:tblPr firstRow="1" firstCol="1" bandRow="1"/>
              <a:tblGrid>
                <a:gridCol w="3125585">
                  <a:extLst>
                    <a:ext uri="{9D8B030D-6E8A-4147-A177-3AD203B41FA5}">
                      <a16:colId xmlns:a16="http://schemas.microsoft.com/office/drawing/2014/main" val="2387410263"/>
                    </a:ext>
                  </a:extLst>
                </a:gridCol>
                <a:gridCol w="7991189">
                  <a:extLst>
                    <a:ext uri="{9D8B030D-6E8A-4147-A177-3AD203B41FA5}">
                      <a16:colId xmlns:a16="http://schemas.microsoft.com/office/drawing/2014/main" val="908208925"/>
                    </a:ext>
                  </a:extLst>
                </a:gridCol>
              </a:tblGrid>
              <a:tr h="36192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Section 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Question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572255"/>
                  </a:ext>
                </a:extLst>
              </a:tr>
              <a:tr h="36192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</a:rPr>
                        <a:t>Executive Summary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Overall questions: gap, methods, findings, implications?</a:t>
                      </a: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448154"/>
                  </a:ext>
                </a:extLst>
              </a:tr>
              <a:tr h="2106798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Introduction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the topic?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does the research add? Why is it relevant?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known from the literature?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the knowledge gap?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are the research questions?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542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Method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8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data (and methods) do we use?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534414"/>
                  </a:ext>
                </a:extLst>
              </a:tr>
              <a:tr h="496236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Results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are the findings? (Answers to the research questions)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34435"/>
                  </a:ext>
                </a:extLst>
              </a:tr>
              <a:tr h="3518899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Conclusion / Discussion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the main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findings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they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can we interpret or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explain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Why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the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findings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surprising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/not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surprising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the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this research?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can we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conclude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from the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findings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we look to the future?</a:t>
                      </a: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927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792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53"/>
    </mc:Choice>
    <mc:Fallback xmlns="">
      <p:transition spd="slow" advTm="3855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B7B8-F782-6F02-0693-99091C22A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089" y="562680"/>
            <a:ext cx="10515600" cy="1325563"/>
          </a:xfrm>
        </p:spPr>
        <p:txBody>
          <a:bodyPr/>
          <a:lstStyle/>
          <a:p>
            <a:r>
              <a:rPr lang="en-NL"/>
              <a:t>Th</a:t>
            </a:r>
            <a:r>
              <a:rPr lang="en-US" dirty="0"/>
              <a:t>e standard questions of an Executive Summary: the overall questions of a paper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DEA34-569A-826D-F0EA-3E46232A6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7" y="2266122"/>
            <a:ext cx="11608904" cy="4439478"/>
          </a:xfrm>
        </p:spPr>
        <p:txBody>
          <a:bodyPr>
            <a:normAutofit/>
          </a:bodyPr>
          <a:lstStyle/>
          <a:p>
            <a:r>
              <a:rPr lang="en-US" dirty="0"/>
              <a:t>What is the topic and the relevance?</a:t>
            </a:r>
          </a:p>
          <a:p>
            <a:r>
              <a:rPr lang="en-US" dirty="0"/>
              <a:t>What is the gap of knowledge?</a:t>
            </a:r>
          </a:p>
          <a:p>
            <a:r>
              <a:rPr lang="en-US" dirty="0"/>
              <a:t>What is the aim / research question?</a:t>
            </a:r>
          </a:p>
          <a:p>
            <a:r>
              <a:rPr lang="en-US" dirty="0"/>
              <a:t>How did we find the answers (our methods)?</a:t>
            </a:r>
          </a:p>
          <a:p>
            <a:r>
              <a:rPr lang="en-US" dirty="0"/>
              <a:t>What are our key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en-US" dirty="0"/>
              <a:t>s?</a:t>
            </a:r>
          </a:p>
          <a:p>
            <a:r>
              <a:rPr lang="en-US" dirty="0"/>
              <a:t>What are the main implications?</a:t>
            </a:r>
            <a:endParaRPr lang="nl-NL" dirty="0"/>
          </a:p>
          <a:p>
            <a:endParaRPr lang="en-US" dirty="0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07450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4C0BE-3507-6334-D250-07DC57B4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>
                <a:solidFill>
                  <a:srgbClr val="FF0000"/>
                </a:solidFill>
                <a:latin typeface="+mn-lt"/>
              </a:rPr>
              <a:t>Executive Summary of this working paper</a:t>
            </a:r>
            <a:br>
              <a:rPr lang="en-NL">
                <a:solidFill>
                  <a:srgbClr val="FF0000"/>
                </a:solidFill>
                <a:latin typeface="+mn-lt"/>
              </a:rPr>
            </a:br>
            <a:r>
              <a:rPr lang="en-NL" sz="3600" i="1">
                <a:solidFill>
                  <a:srgbClr val="FF0000"/>
                </a:solidFill>
                <a:latin typeface="+mn-lt"/>
              </a:rPr>
              <a:t>Reader’s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724AB-A2FA-A1B9-9D43-B76FCF51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r>
              <a:rPr lang="en-GB" sz="4000"/>
              <a:t>	</a:t>
            </a:r>
          </a:p>
          <a:p>
            <a:pPr marL="0" indent="0">
              <a:buNone/>
            </a:pPr>
            <a:r>
              <a:rPr lang="en-GB" sz="4000"/>
              <a:t>While SCANNING the section, try to match the standard questions for each paragraph. </a:t>
            </a:r>
          </a:p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66755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4AC8F2B-FAB0-260F-80D0-272073640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68422"/>
              </p:ext>
            </p:extLst>
          </p:nvPr>
        </p:nvGraphicFramePr>
        <p:xfrm>
          <a:off x="292608" y="1023493"/>
          <a:ext cx="11576304" cy="6231998"/>
        </p:xfrm>
        <a:graphic>
          <a:graphicData uri="http://schemas.openxmlformats.org/drawingml/2006/table">
            <a:tbl>
              <a:tblPr firstRow="1" firstCol="1" bandRow="1"/>
              <a:tblGrid>
                <a:gridCol w="1810512">
                  <a:extLst>
                    <a:ext uri="{9D8B030D-6E8A-4147-A177-3AD203B41FA5}">
                      <a16:colId xmlns:a16="http://schemas.microsoft.com/office/drawing/2014/main" val="4022973943"/>
                    </a:ext>
                  </a:extLst>
                </a:gridCol>
                <a:gridCol w="9765792">
                  <a:extLst>
                    <a:ext uri="{9D8B030D-6E8A-4147-A177-3AD203B41FA5}">
                      <a16:colId xmlns:a16="http://schemas.microsoft.com/office/drawing/2014/main" val="4145732064"/>
                    </a:ext>
                  </a:extLst>
                </a:gridCol>
              </a:tblGrid>
              <a:tr h="34810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1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Paragraph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1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25087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topic? 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relevance?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066154"/>
                  </a:ext>
                </a:extLst>
              </a:tr>
              <a:tr h="74302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gap of knowledge?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aim of our research?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080922"/>
                  </a:ext>
                </a:extLst>
              </a:tr>
              <a:tr h="4199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(Methods</a:t>
                      </a: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) </a:t>
                      </a: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Why is the standard method for analysis not suitable for our study?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153695"/>
                  </a:ext>
                </a:extLst>
              </a:tr>
              <a:tr h="80322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Methods) So, how did we construct our overview of AI companies? </a:t>
                      </a: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 how many AI start-ups did we find?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627165"/>
                  </a:ext>
                </a:extLst>
              </a:tr>
              <a:tr h="83159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OUR RESULTS: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Where are Belgian start-ups located?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568732"/>
                  </a:ext>
                </a:extLst>
              </a:tr>
              <a:tr h="74302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What AI technologies do they use? /For what tasks can the AI they offered be used?</a:t>
                      </a: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In which areas are they active?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108360"/>
                  </a:ext>
                </a:extLst>
              </a:tr>
              <a:tr h="501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 How do they perform financially?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880393"/>
                  </a:ext>
                </a:extLst>
              </a:tr>
              <a:tr h="41483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 How do AI start-ups grow and profit?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454449"/>
                  </a:ext>
                </a:extLst>
              </a:tr>
              <a:tr h="74302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How do AI start-ups relate to venture capital?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353615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ABA390C5-BE13-F567-37EA-7B6748339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365125"/>
            <a:ext cx="11061192" cy="293243"/>
          </a:xfrm>
        </p:spPr>
        <p:txBody>
          <a:bodyPr>
            <a:normAutofit fontScale="90000"/>
          </a:bodyPr>
          <a:lstStyle/>
          <a:p>
            <a:r>
              <a:rPr lang="en-NL">
                <a:solidFill>
                  <a:srgbClr val="FF0000"/>
                </a:solidFill>
              </a:rPr>
              <a:t>Executive Summary </a:t>
            </a:r>
            <a:r>
              <a:rPr lang="en-NL"/>
              <a:t>of</a:t>
            </a:r>
            <a:r>
              <a:rPr lang="en-NL">
                <a:solidFill>
                  <a:srgbClr val="FF0000"/>
                </a:solidFill>
              </a:rPr>
              <a:t> Belgian Startups</a:t>
            </a:r>
          </a:p>
        </p:txBody>
      </p:sp>
    </p:spTree>
    <p:extLst>
      <p:ext uri="{BB962C8B-B14F-4D97-AF65-F5344CB8AC3E}">
        <p14:creationId xmlns:p14="http://schemas.microsoft.com/office/powerpoint/2010/main" val="106335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77EDC-AA74-968F-54A3-25B75D4C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808" y="365125"/>
            <a:ext cx="10493991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NL" b="1">
                <a:solidFill>
                  <a:srgbClr val="FF0000"/>
                </a:solidFill>
              </a:rPr>
              <a:t>The 7-step plan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46279A-6711-13B4-8FAC-49670B68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42" y="1627826"/>
            <a:ext cx="11260688" cy="5073225"/>
          </a:xfrm>
        </p:spPr>
        <p:txBody>
          <a:bodyPr/>
          <a:lstStyle/>
          <a:p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94E88C-5332-51E5-116B-41FF403A7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4" y="1269242"/>
            <a:ext cx="11270476" cy="522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37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75D5-36B3-A07A-A38E-59F2F738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"/>
            <a:ext cx="9982200" cy="1212574"/>
          </a:xfrm>
        </p:spPr>
        <p:txBody>
          <a:bodyPr/>
          <a:lstStyle/>
          <a:p>
            <a:pPr algn="ctr"/>
            <a:r>
              <a:rPr lang="en-NL" b="1">
                <a:solidFill>
                  <a:schemeClr val="accent1"/>
                </a:solidFill>
              </a:rPr>
              <a:t>The Pyramid Principle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3172BA-AA0A-2E55-D74B-E550919BFC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044650"/>
            <a:ext cx="11069869" cy="54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89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73F5-784F-1525-697E-14712C89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 descr="Diagram of a text planning and writing&#10;&#10;AI-generated content may be incorrect.">
            <a:extLst>
              <a:ext uri="{FF2B5EF4-FFF2-40B4-BE49-F238E27FC236}">
                <a16:creationId xmlns:a16="http://schemas.microsoft.com/office/drawing/2014/main" id="{42F20A22-031A-9F1C-CBA1-E8FEA7A49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087" y="0"/>
            <a:ext cx="4611757" cy="6917636"/>
          </a:xfrm>
        </p:spPr>
      </p:pic>
    </p:spTree>
    <p:extLst>
      <p:ext uri="{BB962C8B-B14F-4D97-AF65-F5344CB8AC3E}">
        <p14:creationId xmlns:p14="http://schemas.microsoft.com/office/powerpoint/2010/main" val="1164363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E2DB-AA56-4D7E-D712-468E7A5E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819556-0317-4F83-C0A4-A5F0579E0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85127"/>
            <a:ext cx="11159532" cy="548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33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5EC2-2559-6491-E279-0295F1D6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C3A1AC-9D66-C69C-A458-2BDFCED8A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89475"/>
            <a:ext cx="12192000" cy="8615488"/>
          </a:xfrm>
        </p:spPr>
      </p:pic>
    </p:spTree>
    <p:extLst>
      <p:ext uri="{BB962C8B-B14F-4D97-AF65-F5344CB8AC3E}">
        <p14:creationId xmlns:p14="http://schemas.microsoft.com/office/powerpoint/2010/main" val="4180696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E36FD-3954-FC09-6C91-B5B807356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Text plan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E40EA-A148-0670-A44A-99F7054A6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/>
              <a:t>Productivity effects of remote and hybrid work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Peer feedback in the writing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Language complexity in policy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.........?</a:t>
            </a:r>
          </a:p>
          <a:p>
            <a:pPr marL="514350" indent="-514350">
              <a:buFont typeface="+mj-lt"/>
              <a:buAutoNum type="arabicPeriod"/>
            </a:pPr>
            <a:endParaRPr lang="en-GB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739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urful light bulb with business icons">
            <a:extLst>
              <a:ext uri="{FF2B5EF4-FFF2-40B4-BE49-F238E27FC236}">
                <a16:creationId xmlns:a16="http://schemas.microsoft.com/office/drawing/2014/main" id="{04DF29A3-9229-42BF-7B3D-16FDC6B55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35" b="9608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8043C1-2992-A4A6-707C-E86786007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>
              <a:solidFill>
                <a:srgbClr val="FFFFF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6857B-4389-E422-3867-1E54523DB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The text plan for analysis</a:t>
            </a:r>
          </a:p>
        </p:txBody>
      </p:sp>
    </p:spTree>
    <p:extLst>
      <p:ext uri="{BB962C8B-B14F-4D97-AF65-F5344CB8AC3E}">
        <p14:creationId xmlns:p14="http://schemas.microsoft.com/office/powerpoint/2010/main" val="3783430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24569</TotalTime>
  <Words>739</Words>
  <Application>Microsoft Macintosh PowerPoint</Application>
  <PresentationFormat>Widescreen</PresentationFormat>
  <Paragraphs>125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Text Planning</vt:lpstr>
      <vt:lpstr>PowerPoint Presentation</vt:lpstr>
      <vt:lpstr>Agenda</vt:lpstr>
      <vt:lpstr>PowerPoint Presentation</vt:lpstr>
      <vt:lpstr>About text planning</vt:lpstr>
      <vt:lpstr>PowerPoint Presentation</vt:lpstr>
      <vt:lpstr>Part 1  From text to text plan</vt:lpstr>
      <vt:lpstr>The reader’s perspective</vt:lpstr>
      <vt:lpstr> </vt:lpstr>
      <vt:lpstr> Does economic inequality affect well-being and mental health? A counterintuitive answer from a global study  </vt:lpstr>
      <vt:lpstr>Text = answers to questions</vt:lpstr>
      <vt:lpstr>Read the article – and fill in the questions</vt:lpstr>
      <vt:lpstr>the paragraph – le paragraphe – de alinea</vt:lpstr>
      <vt:lpstr>PowerPoint Presentation</vt:lpstr>
      <vt:lpstr>PowerPoint Presentation</vt:lpstr>
      <vt:lpstr>Find the standard questions for a scientific research article</vt:lpstr>
      <vt:lpstr>PowerPoint Presentation</vt:lpstr>
      <vt:lpstr>PowerPoint Presentation</vt:lpstr>
      <vt:lpstr>The standard questions of an Executive Summary: the overall questions of a paper</vt:lpstr>
      <vt:lpstr>Executive Summary of this working paper Reader’s questions</vt:lpstr>
      <vt:lpstr>Executive Summary of Belgian Startups</vt:lpstr>
      <vt:lpstr>The 7-step plan</vt:lpstr>
      <vt:lpstr>The Pyramid Principle</vt:lpstr>
      <vt:lpstr>PowerPoint Presentation</vt:lpstr>
      <vt:lpstr>PowerPoint Presentation</vt:lpstr>
      <vt:lpstr>PowerPoint Presentation</vt:lpstr>
      <vt:lpstr>Text plan cases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werk je met een tekstplan?</dc:title>
  <dc:creator>Anna van der Zeeuw</dc:creator>
  <cp:lastModifiedBy>AZ</cp:lastModifiedBy>
  <cp:revision>54</cp:revision>
  <cp:lastPrinted>2026-01-25T15:02:35Z</cp:lastPrinted>
  <dcterms:created xsi:type="dcterms:W3CDTF">2023-10-14T11:21:57Z</dcterms:created>
  <dcterms:modified xsi:type="dcterms:W3CDTF">2026-01-30T14:19:55Z</dcterms:modified>
</cp:coreProperties>
</file>