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6"/>
  </p:notesMasterIdLst>
  <p:sldIdLst>
    <p:sldId id="373" r:id="rId2"/>
    <p:sldId id="374" r:id="rId3"/>
    <p:sldId id="376" r:id="rId4"/>
    <p:sldId id="417" r:id="rId5"/>
    <p:sldId id="418" r:id="rId6"/>
    <p:sldId id="379" r:id="rId7"/>
    <p:sldId id="380" r:id="rId8"/>
    <p:sldId id="381" r:id="rId9"/>
    <p:sldId id="384" r:id="rId10"/>
    <p:sldId id="358" r:id="rId11"/>
    <p:sldId id="404" r:id="rId12"/>
    <p:sldId id="359" r:id="rId13"/>
    <p:sldId id="385" r:id="rId14"/>
    <p:sldId id="361" r:id="rId15"/>
    <p:sldId id="362" r:id="rId16"/>
    <p:sldId id="416" r:id="rId17"/>
    <p:sldId id="365" r:id="rId18"/>
    <p:sldId id="366" r:id="rId19"/>
    <p:sldId id="367" r:id="rId20"/>
    <p:sldId id="368" r:id="rId21"/>
    <p:sldId id="369" r:id="rId22"/>
    <p:sldId id="370" r:id="rId23"/>
    <p:sldId id="371" r:id="rId24"/>
    <p:sldId id="372" r:id="rId25"/>
    <p:sldId id="387" r:id="rId26"/>
    <p:sldId id="388" r:id="rId27"/>
    <p:sldId id="391" r:id="rId28"/>
    <p:sldId id="392" r:id="rId29"/>
    <p:sldId id="393" r:id="rId30"/>
    <p:sldId id="394" r:id="rId31"/>
    <p:sldId id="395" r:id="rId32"/>
    <p:sldId id="396" r:id="rId33"/>
    <p:sldId id="410" r:id="rId34"/>
    <p:sldId id="411" r:id="rId35"/>
    <p:sldId id="412" r:id="rId36"/>
    <p:sldId id="413" r:id="rId37"/>
    <p:sldId id="414" r:id="rId38"/>
    <p:sldId id="415" r:id="rId39"/>
    <p:sldId id="397" r:id="rId40"/>
    <p:sldId id="398" r:id="rId41"/>
    <p:sldId id="400" r:id="rId42"/>
    <p:sldId id="401" r:id="rId43"/>
    <p:sldId id="402" r:id="rId44"/>
    <p:sldId id="403" r:id="rId45"/>
  </p:sldIdLst>
  <p:sldSz cx="12192000" cy="6858000"/>
  <p:notesSz cx="6858000" cy="9144000"/>
  <p:defaultText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2859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354"/>
    <p:restoredTop sz="94536"/>
  </p:normalViewPr>
  <p:slideViewPr>
    <p:cSldViewPr snapToGrid="0" snapToObjects="1">
      <p:cViewPr varScale="1">
        <p:scale>
          <a:sx n="109" d="100"/>
          <a:sy n="109" d="100"/>
        </p:scale>
        <p:origin x="208"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D1744B-B362-C449-A501-D6D7720AE7A3}" type="datetimeFigureOut">
              <a:t>12/10/2026</a:t>
            </a:fld>
            <a:endParaRPr lang="en-N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2CDE0C-3414-C845-A482-65E03B1B97A2}" type="slidenum">
              <a:t>‹#›</a:t>
            </a:fld>
            <a:endParaRPr lang="en-NL"/>
          </a:p>
        </p:txBody>
      </p:sp>
    </p:spTree>
    <p:extLst>
      <p:ext uri="{BB962C8B-B14F-4D97-AF65-F5344CB8AC3E}">
        <p14:creationId xmlns:p14="http://schemas.microsoft.com/office/powerpoint/2010/main" val="12085344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After the activity: “Please don’t fix or optimize this yet. Just put it aside. We’ll come back to it at the end and see it with different eyes.”</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Warm-up before the exercise, as with the inequality example. Show only the title and let participants list their questions as readers (2–3 minutes, individually or in pairs). Collect a few on a flip chart, then show the next slide.</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33638815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Show the five overall reader’s questions first. Ask participants which of their own questions fit under each heading. Then move on to the next slide, which adds the sub-questions and shows where the text answers them.</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Compare with the questions participants collected. Most reader questions are answered in the model text; some are not – which leads to a useful discussion: the writer chooses which reader questions to answer, and that choice is part of the text plan.</a:t>
            </a:r>
          </a:p>
          <a:p>
            <a:endParaRPr/>
          </a:p>
          <a:p>
            <a:r>
              <a:t>Optional: compare this title with one that gives the answer away, e.g. “Households don’t switch energy supplier – and information won’t change that”. Which questions does each title raise?</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33457160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Paragraphs 1–3 of the model text. Leave this on screen while participants work, or use it in the plenary discussion.</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Paragraphs 4–6. Point out the signal words in ¶5: “Our results point to a clear pattern…”, “Only 14%…”, “Yet…”, “In line with this…”.</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Reveal after the pair discussion. Each paragraph answers one main reader’s question; ¶5 bundles three sub-questions under one overarching opening sentence.</a:t>
            </a:r>
          </a:p>
          <a:p>
            <a:endParaRPr/>
          </a:p>
          <a:p>
            <a:r>
              <a:t>Maps onto the standard questions: topic &amp; relevance (¶1), known (¶2), gap + research questions (¶3), method (¶4), results (¶5), interpretation + implications (¶6). Limitations are deliberately left out.</a:t>
            </a:r>
          </a:p>
          <a:p>
            <a:endParaRPr/>
          </a:p>
          <a:p>
            <a:r>
              <a:t>Discussion (structure, not content): ¶3 and ¶6 each answer two questions – do they still feel like one paragraph? Should ¶5 be split in a longer paper? Would a reader of a working paper miss the limitations, and where would they go?</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 each diagram, red marks the key message. The diamond has two: it opens with a key message and ends with a new one that builds on it (e.g. gap → aim). Real paragraphs often mix shapes; what matters is that the reader knows where to find the key message.</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Red = key message(s); in the text on the right the key sentence is printed in bold red.</a:t>
            </a:r>
          </a:p>
          <a:p>
            <a:endParaRPr/>
          </a:p>
          <a:p>
            <a:r>
              <a:t>¶1 is a funnel. Ask participants to rewrite it as a pyramid: what do you gain, and what do you lose?</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Red = key message(s); in the text on the right the key sentence is printed in bold red.</a:t>
            </a:r>
          </a:p>
          <a:p>
            <a:endParaRPr/>
          </a:p>
          <a:p>
            <a:r>
              <a:t>¶2 is a bookcase: frame sentence + three items. Ask which words show the reader that a list is coming.</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Red = key message(s); in the text on the right the key sentence is printed in bold red.</a:t>
            </a:r>
          </a:p>
          <a:p>
            <a:endParaRPr/>
          </a:p>
          <a:p>
            <a:r>
              <a:t>¶3 is a diamond: it opens with the gap and ends with a new key message, the aim of the paper. “Therefore” marks the turn.</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Red = key message(s); in the text on the right the key sentence is printed in bold red.</a:t>
            </a:r>
          </a:p>
          <a:p>
            <a:endParaRPr/>
          </a:p>
          <a:p>
            <a:r>
              <a:t>¶4 is a bookcase – typical for method paragraphs. Readers want an overview of the components.</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Red = key message(s); in the text on the right the key sentence is printed in bold red.</a:t>
            </a:r>
          </a:p>
          <a:p>
            <a:endParaRPr/>
          </a:p>
          <a:p>
            <a:r>
              <a:t>¶5 combines a pyramid and a bookcase: the Pyramid Principle at paragraph level. Should it be split into three paragraphs in a longer paper?</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Red = key message(s); in the text on the right the key sentence is printed in bold red.</a:t>
            </a:r>
          </a:p>
          <a:p>
            <a:endParaRPr/>
          </a:p>
          <a:p>
            <a:r>
              <a:t>Discussion: is ¶6 a pyramid or a diamond? Does it end with a new key message (the policy implication), or only with support for the first?</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Transfer to their own writing. Mixed shapes are fine; the point is that the reader can find the key message. Most research paragraphs benefit from the pyramid: readers scan first sentences.</a:t>
            </a: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Read the plan from bottom left to top right: each step builds on the one below. Step 5 – checking and discussing the storyline with a peer – is highlighted: this is where the text plan pays off, before the full text is written.</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Fictional example. The following slides show the plan section by section: a blue band with the general question, and white rows with the specific questions and their key answers.</a:t>
            </a:r>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Blue band = the general (standard) question of this section. White rows = specific reader’s questions, roughly one per paragraph.</a:t>
            </a:r>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Blue band = the general (standard) question of this section. White rows = specific reader’s questions, roughly one per paragraph.</a:t>
            </a:r>
          </a:p>
        </p:txBody>
      </p:sp>
      <p:sp>
        <p:nvSpPr>
          <p:cNvPr id="4" name="Slide Number Placeholder 3"/>
          <p:cNvSpPr>
            <a:spLocks noGrp="1"/>
          </p:cNvSpPr>
          <p:nvPr>
            <p:ph type="sldNum" sz="quarter"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Blue band = the general (standard) question of this section. White rows = specific reader’s questions, roughly one per paragraph.</a:t>
            </a:r>
          </a:p>
          <a:p>
            <a:endParaRPr/>
          </a:p>
          <a:p>
            <a:r>
              <a:t>Note how “Did car use fall?” is raised by the previous answer (+35% public transport).</a:t>
            </a:r>
          </a:p>
        </p:txBody>
      </p:sp>
      <p:sp>
        <p:nvSpPr>
          <p:cNvPr id="4" name="Slide Number Placeholder 3"/>
          <p:cNvSpPr>
            <a:spLocks noGrp="1"/>
          </p:cNvSpPr>
          <p:nvPr>
            <p:ph type="sldNum" sz="quarter" idx="5"/>
          </p:nvPr>
        </p:nvSpPr>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Blue band = the general (standard) question of this section. White rows = specific reader’s questions, roughly one per paragraph.</a:t>
            </a:r>
          </a:p>
          <a:p>
            <a:endParaRPr/>
          </a:p>
          <a:p>
            <a:r>
              <a:t>These four questions correspond to the four discussion paragraphs of the full text.</a:t>
            </a:r>
          </a:p>
        </p:txBody>
      </p:sp>
      <p:sp>
        <p:nvSpPr>
          <p:cNvPr id="4" name="Slide Number Placeholder 3"/>
          <p:cNvSpPr>
            <a:spLocks noGrp="1"/>
          </p:cNvSpPr>
          <p:nvPr>
            <p:ph type="sldNum" sz="quarter" idx="5"/>
          </p:nvPr>
        </p:nvSpPr>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Only general questions = a template: it could belong to any paper. Only specific questions = a list without order.</a:t>
            </a:r>
          </a:p>
          <a:p>
            <a:endParaRPr/>
          </a:p>
          <a:p>
            <a:r>
              <a:t>Discussion: Which specific question would you add for a policy maker? And for a fellow economist? Section 4 has no row for “Why are the findings surprising?” – would you add it?</a:t>
            </a:r>
          </a:p>
        </p:txBody>
      </p:sp>
      <p:sp>
        <p:nvSpPr>
          <p:cNvPr id="4" name="Slide Number Placeholder 3"/>
          <p:cNvSpPr>
            <a:spLocks noGrp="1"/>
          </p:cNvSpPr>
          <p:nvPr>
            <p:ph type="sldNum" sz="quarter" idx="5"/>
          </p:nvPr>
        </p:nvSpPr>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At the start of today, you mapped your own writing process – the steps you typically take once the data and main message are clear.</a:t>
            </a:r>
          </a:p>
          <a:p>
            <a:endParaRPr/>
          </a:p>
          <a:p>
            <a:r>
              <a:t>Since then, we’ve talked about structure, core messages, feedback rounds, and using the reader’s perspective early in the process.</a:t>
            </a:r>
          </a:p>
          <a:p>
            <a:endParaRPr/>
          </a:p>
          <a:p>
            <a:r>
              <a:t>Please take another look at your own plan. Don’t ask: “Is this good or bad?” Instead, ask yourself the three questions on the slide.</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F48AB-D2FE-1748-821C-2AD1481399DA}"/>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NL"/>
          </a:p>
        </p:txBody>
      </p:sp>
      <p:sp>
        <p:nvSpPr>
          <p:cNvPr id="3" name="Subtitle 2">
            <a:extLst>
              <a:ext uri="{FF2B5EF4-FFF2-40B4-BE49-F238E27FC236}">
                <a16:creationId xmlns:a16="http://schemas.microsoft.com/office/drawing/2014/main" id="{324A9658-79A0-3C43-B24B-35BAE1EDCF2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NL"/>
          </a:p>
        </p:txBody>
      </p:sp>
      <p:sp>
        <p:nvSpPr>
          <p:cNvPr id="4" name="Date Placeholder 3">
            <a:extLst>
              <a:ext uri="{FF2B5EF4-FFF2-40B4-BE49-F238E27FC236}">
                <a16:creationId xmlns:a16="http://schemas.microsoft.com/office/drawing/2014/main" id="{25753F2C-4A9B-1241-BDF0-9A284EF08BDB}"/>
              </a:ext>
            </a:extLst>
          </p:cNvPr>
          <p:cNvSpPr>
            <a:spLocks noGrp="1"/>
          </p:cNvSpPr>
          <p:nvPr>
            <p:ph type="dt" sz="half" idx="10"/>
          </p:nvPr>
        </p:nvSpPr>
        <p:spPr/>
        <p:txBody>
          <a:bodyPr/>
          <a:lstStyle/>
          <a:p>
            <a:fld id="{CD0708C8-0A88-D64F-92D5-95719AE75AAC}" type="datetimeFigureOut">
              <a:t>12/10/2026</a:t>
            </a:fld>
            <a:endParaRPr lang="en-NL"/>
          </a:p>
        </p:txBody>
      </p:sp>
      <p:sp>
        <p:nvSpPr>
          <p:cNvPr id="5" name="Footer Placeholder 4">
            <a:extLst>
              <a:ext uri="{FF2B5EF4-FFF2-40B4-BE49-F238E27FC236}">
                <a16:creationId xmlns:a16="http://schemas.microsoft.com/office/drawing/2014/main" id="{FD0F2A3B-0F2C-1F40-854D-DE149DBEB8F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1C87B6BA-4421-F54C-BEA6-D6A260D97768}"/>
              </a:ext>
            </a:extLst>
          </p:cNvPr>
          <p:cNvSpPr>
            <a:spLocks noGrp="1"/>
          </p:cNvSpPr>
          <p:nvPr>
            <p:ph type="sldNum" sz="quarter" idx="12"/>
          </p:nvPr>
        </p:nvSpPr>
        <p:spPr/>
        <p:txBody>
          <a:bodyPr/>
          <a:lstStyle/>
          <a:p>
            <a:fld id="{867723DE-9E28-6F40-B075-77E94C052F27}" type="slidenum">
              <a:t>‹#›</a:t>
            </a:fld>
            <a:endParaRPr lang="en-NL"/>
          </a:p>
        </p:txBody>
      </p:sp>
    </p:spTree>
    <p:extLst>
      <p:ext uri="{BB962C8B-B14F-4D97-AF65-F5344CB8AC3E}">
        <p14:creationId xmlns:p14="http://schemas.microsoft.com/office/powerpoint/2010/main" val="37663937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0D2D5-126B-D047-A17F-63EE5E584E14}"/>
              </a:ext>
            </a:extLst>
          </p:cNvPr>
          <p:cNvSpPr>
            <a:spLocks noGrp="1"/>
          </p:cNvSpPr>
          <p:nvPr>
            <p:ph type="title"/>
          </p:nvPr>
        </p:nvSpPr>
        <p:spPr/>
        <p:txBody>
          <a:bodyPr/>
          <a:lstStyle/>
          <a:p>
            <a:r>
              <a:rPr lang="en-GB"/>
              <a:t>Click to edit Master title style</a:t>
            </a:r>
            <a:endParaRPr lang="en-NL"/>
          </a:p>
        </p:txBody>
      </p:sp>
      <p:sp>
        <p:nvSpPr>
          <p:cNvPr id="3" name="Content Placeholder 2">
            <a:extLst>
              <a:ext uri="{FF2B5EF4-FFF2-40B4-BE49-F238E27FC236}">
                <a16:creationId xmlns:a16="http://schemas.microsoft.com/office/drawing/2014/main" id="{AE73F598-9F0B-F841-B336-1994E4920F46}"/>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4344B738-AD7A-6F4F-97A1-F3EDE813DC4E}"/>
              </a:ext>
            </a:extLst>
          </p:cNvPr>
          <p:cNvSpPr>
            <a:spLocks noGrp="1"/>
          </p:cNvSpPr>
          <p:nvPr>
            <p:ph type="dt" sz="half" idx="10"/>
          </p:nvPr>
        </p:nvSpPr>
        <p:spPr/>
        <p:txBody>
          <a:bodyPr/>
          <a:lstStyle/>
          <a:p>
            <a:fld id="{CD0708C8-0A88-D64F-92D5-95719AE75AAC}" type="datetimeFigureOut">
              <a:t>12/10/2026</a:t>
            </a:fld>
            <a:endParaRPr lang="en-NL"/>
          </a:p>
        </p:txBody>
      </p:sp>
      <p:sp>
        <p:nvSpPr>
          <p:cNvPr id="5" name="Footer Placeholder 4">
            <a:extLst>
              <a:ext uri="{FF2B5EF4-FFF2-40B4-BE49-F238E27FC236}">
                <a16:creationId xmlns:a16="http://schemas.microsoft.com/office/drawing/2014/main" id="{9A0A1301-A1BF-2649-9CE2-4A18388AFC34}"/>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69988408-A387-FD48-B698-43DE9EB43835}"/>
              </a:ext>
            </a:extLst>
          </p:cNvPr>
          <p:cNvSpPr>
            <a:spLocks noGrp="1"/>
          </p:cNvSpPr>
          <p:nvPr>
            <p:ph type="sldNum" sz="quarter" idx="12"/>
          </p:nvPr>
        </p:nvSpPr>
        <p:spPr/>
        <p:txBody>
          <a:bodyPr/>
          <a:lstStyle/>
          <a:p>
            <a:fld id="{867723DE-9E28-6F40-B075-77E94C052F27}" type="slidenum">
              <a:t>‹#›</a:t>
            </a:fld>
            <a:endParaRPr lang="en-NL"/>
          </a:p>
        </p:txBody>
      </p:sp>
    </p:spTree>
    <p:extLst>
      <p:ext uri="{BB962C8B-B14F-4D97-AF65-F5344CB8AC3E}">
        <p14:creationId xmlns:p14="http://schemas.microsoft.com/office/powerpoint/2010/main" val="25616190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BD913E-1A5C-D441-865F-203C3766674B}"/>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NL"/>
          </a:p>
        </p:txBody>
      </p:sp>
      <p:sp>
        <p:nvSpPr>
          <p:cNvPr id="3" name="Text Placeholder 2">
            <a:extLst>
              <a:ext uri="{FF2B5EF4-FFF2-40B4-BE49-F238E27FC236}">
                <a16:creationId xmlns:a16="http://schemas.microsoft.com/office/drawing/2014/main" id="{992A44D7-C7DA-9944-888F-5A66F0BAF83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54D8FEC3-938E-6B45-AE0E-1ACBE957E625}"/>
              </a:ext>
            </a:extLst>
          </p:cNvPr>
          <p:cNvSpPr>
            <a:spLocks noGrp="1"/>
          </p:cNvSpPr>
          <p:nvPr>
            <p:ph type="dt" sz="half" idx="10"/>
          </p:nvPr>
        </p:nvSpPr>
        <p:spPr/>
        <p:txBody>
          <a:bodyPr/>
          <a:lstStyle/>
          <a:p>
            <a:fld id="{CD0708C8-0A88-D64F-92D5-95719AE75AAC}" type="datetimeFigureOut">
              <a:t>12/10/2026</a:t>
            </a:fld>
            <a:endParaRPr lang="en-NL"/>
          </a:p>
        </p:txBody>
      </p:sp>
      <p:sp>
        <p:nvSpPr>
          <p:cNvPr id="5" name="Footer Placeholder 4">
            <a:extLst>
              <a:ext uri="{FF2B5EF4-FFF2-40B4-BE49-F238E27FC236}">
                <a16:creationId xmlns:a16="http://schemas.microsoft.com/office/drawing/2014/main" id="{510DB4AB-7EE1-904D-99B5-80491D70C4FA}"/>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341BC384-CDAB-6048-AA30-D33ECE9D20B6}"/>
              </a:ext>
            </a:extLst>
          </p:cNvPr>
          <p:cNvSpPr>
            <a:spLocks noGrp="1"/>
          </p:cNvSpPr>
          <p:nvPr>
            <p:ph type="sldNum" sz="quarter" idx="12"/>
          </p:nvPr>
        </p:nvSpPr>
        <p:spPr/>
        <p:txBody>
          <a:bodyPr/>
          <a:lstStyle/>
          <a:p>
            <a:fld id="{867723DE-9E28-6F40-B075-77E94C052F27}" type="slidenum">
              <a:t>‹#›</a:t>
            </a:fld>
            <a:endParaRPr lang="en-NL"/>
          </a:p>
        </p:txBody>
      </p:sp>
    </p:spTree>
    <p:extLst>
      <p:ext uri="{BB962C8B-B14F-4D97-AF65-F5344CB8AC3E}">
        <p14:creationId xmlns:p14="http://schemas.microsoft.com/office/powerpoint/2010/main" val="5141251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4AF00-A965-A64B-B496-05C27720316B}"/>
              </a:ext>
            </a:extLst>
          </p:cNvPr>
          <p:cNvSpPr>
            <a:spLocks noGrp="1"/>
          </p:cNvSpPr>
          <p:nvPr>
            <p:ph type="title"/>
          </p:nvPr>
        </p:nvSpPr>
        <p:spPr/>
        <p:txBody>
          <a:bodyPr/>
          <a:lstStyle/>
          <a:p>
            <a:r>
              <a:rPr lang="en-GB"/>
              <a:t>Click to edit Master title style</a:t>
            </a:r>
            <a:endParaRPr lang="en-NL"/>
          </a:p>
        </p:txBody>
      </p:sp>
      <p:sp>
        <p:nvSpPr>
          <p:cNvPr id="3" name="Content Placeholder 2">
            <a:extLst>
              <a:ext uri="{FF2B5EF4-FFF2-40B4-BE49-F238E27FC236}">
                <a16:creationId xmlns:a16="http://schemas.microsoft.com/office/drawing/2014/main" id="{EE50EE26-0028-BD43-A3DA-4E861FC5B525}"/>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Content Placeholder 3">
            <a:extLst>
              <a:ext uri="{FF2B5EF4-FFF2-40B4-BE49-F238E27FC236}">
                <a16:creationId xmlns:a16="http://schemas.microsoft.com/office/drawing/2014/main" id="{AD18CAFF-35BB-384C-9D8A-54D2148ED886}"/>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5" name="Date Placeholder 4">
            <a:extLst>
              <a:ext uri="{FF2B5EF4-FFF2-40B4-BE49-F238E27FC236}">
                <a16:creationId xmlns:a16="http://schemas.microsoft.com/office/drawing/2014/main" id="{BD1092F0-7478-5749-B296-71ABD312F769}"/>
              </a:ext>
            </a:extLst>
          </p:cNvPr>
          <p:cNvSpPr>
            <a:spLocks noGrp="1"/>
          </p:cNvSpPr>
          <p:nvPr>
            <p:ph type="dt" sz="half" idx="10"/>
          </p:nvPr>
        </p:nvSpPr>
        <p:spPr/>
        <p:txBody>
          <a:bodyPr/>
          <a:lstStyle/>
          <a:p>
            <a:fld id="{CD0708C8-0A88-D64F-92D5-95719AE75AAC}" type="datetimeFigureOut">
              <a:t>12/10/2026</a:t>
            </a:fld>
            <a:endParaRPr lang="en-NL"/>
          </a:p>
        </p:txBody>
      </p:sp>
      <p:sp>
        <p:nvSpPr>
          <p:cNvPr id="6" name="Footer Placeholder 5">
            <a:extLst>
              <a:ext uri="{FF2B5EF4-FFF2-40B4-BE49-F238E27FC236}">
                <a16:creationId xmlns:a16="http://schemas.microsoft.com/office/drawing/2014/main" id="{85B097A7-0CE5-2342-BED5-BB121867FEC0}"/>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2D1D7C79-4A85-B64E-85D3-E703A0D75D18}"/>
              </a:ext>
            </a:extLst>
          </p:cNvPr>
          <p:cNvSpPr>
            <a:spLocks noGrp="1"/>
          </p:cNvSpPr>
          <p:nvPr>
            <p:ph type="sldNum" sz="quarter" idx="12"/>
          </p:nvPr>
        </p:nvSpPr>
        <p:spPr/>
        <p:txBody>
          <a:bodyPr/>
          <a:lstStyle/>
          <a:p>
            <a:fld id="{867723DE-9E28-6F40-B075-77E94C052F27}" type="slidenum">
              <a:t>‹#›</a:t>
            </a:fld>
            <a:endParaRPr lang="en-NL"/>
          </a:p>
        </p:txBody>
      </p:sp>
    </p:spTree>
    <p:extLst>
      <p:ext uri="{BB962C8B-B14F-4D97-AF65-F5344CB8AC3E}">
        <p14:creationId xmlns:p14="http://schemas.microsoft.com/office/powerpoint/2010/main" val="33980193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2E5BE-C4D5-E446-B0BF-544F7821CD4D}"/>
              </a:ext>
            </a:extLst>
          </p:cNvPr>
          <p:cNvSpPr>
            <a:spLocks noGrp="1"/>
          </p:cNvSpPr>
          <p:nvPr>
            <p:ph type="title"/>
          </p:nvPr>
        </p:nvSpPr>
        <p:spPr>
          <a:xfrm>
            <a:off x="839788" y="365125"/>
            <a:ext cx="10515600" cy="1325563"/>
          </a:xfrm>
        </p:spPr>
        <p:txBody>
          <a:bodyPr/>
          <a:lstStyle/>
          <a:p>
            <a:r>
              <a:rPr lang="en-GB"/>
              <a:t>Click to edit Master title style</a:t>
            </a:r>
            <a:endParaRPr lang="en-NL"/>
          </a:p>
        </p:txBody>
      </p:sp>
      <p:sp>
        <p:nvSpPr>
          <p:cNvPr id="3" name="Text Placeholder 2">
            <a:extLst>
              <a:ext uri="{FF2B5EF4-FFF2-40B4-BE49-F238E27FC236}">
                <a16:creationId xmlns:a16="http://schemas.microsoft.com/office/drawing/2014/main" id="{9557D6C9-E7E8-BF43-8AB3-FDAEC4055D8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CA495D4-E6B1-F24E-A9F0-AB4EFCB538C7}"/>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5" name="Text Placeholder 4">
            <a:extLst>
              <a:ext uri="{FF2B5EF4-FFF2-40B4-BE49-F238E27FC236}">
                <a16:creationId xmlns:a16="http://schemas.microsoft.com/office/drawing/2014/main" id="{63434B66-A498-3D42-9D2C-76FDD672070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EA36D63E-8BD9-F24D-8732-A299F8F3BC36}"/>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7" name="Date Placeholder 6">
            <a:extLst>
              <a:ext uri="{FF2B5EF4-FFF2-40B4-BE49-F238E27FC236}">
                <a16:creationId xmlns:a16="http://schemas.microsoft.com/office/drawing/2014/main" id="{380F941E-AAF5-1142-8A14-D66B4BC68B98}"/>
              </a:ext>
            </a:extLst>
          </p:cNvPr>
          <p:cNvSpPr>
            <a:spLocks noGrp="1"/>
          </p:cNvSpPr>
          <p:nvPr>
            <p:ph type="dt" sz="half" idx="10"/>
          </p:nvPr>
        </p:nvSpPr>
        <p:spPr/>
        <p:txBody>
          <a:bodyPr/>
          <a:lstStyle/>
          <a:p>
            <a:fld id="{CD0708C8-0A88-D64F-92D5-95719AE75AAC}" type="datetimeFigureOut">
              <a:t>12/10/2026</a:t>
            </a:fld>
            <a:endParaRPr lang="en-NL"/>
          </a:p>
        </p:txBody>
      </p:sp>
      <p:sp>
        <p:nvSpPr>
          <p:cNvPr id="8" name="Footer Placeholder 7">
            <a:extLst>
              <a:ext uri="{FF2B5EF4-FFF2-40B4-BE49-F238E27FC236}">
                <a16:creationId xmlns:a16="http://schemas.microsoft.com/office/drawing/2014/main" id="{A6788086-0F4F-4E49-8402-F949E50F0D40}"/>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B57D0539-421B-FF40-9EDE-78C24BA0A62A}"/>
              </a:ext>
            </a:extLst>
          </p:cNvPr>
          <p:cNvSpPr>
            <a:spLocks noGrp="1"/>
          </p:cNvSpPr>
          <p:nvPr>
            <p:ph type="sldNum" sz="quarter" idx="12"/>
          </p:nvPr>
        </p:nvSpPr>
        <p:spPr/>
        <p:txBody>
          <a:bodyPr/>
          <a:lstStyle/>
          <a:p>
            <a:fld id="{867723DE-9E28-6F40-B075-77E94C052F27}" type="slidenum">
              <a:t>‹#›</a:t>
            </a:fld>
            <a:endParaRPr lang="en-NL"/>
          </a:p>
        </p:txBody>
      </p:sp>
    </p:spTree>
    <p:extLst>
      <p:ext uri="{BB962C8B-B14F-4D97-AF65-F5344CB8AC3E}">
        <p14:creationId xmlns:p14="http://schemas.microsoft.com/office/powerpoint/2010/main" val="1238520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DF1C9-C52E-BF49-A469-03502D6B71C1}"/>
              </a:ext>
            </a:extLst>
          </p:cNvPr>
          <p:cNvSpPr>
            <a:spLocks noGrp="1"/>
          </p:cNvSpPr>
          <p:nvPr>
            <p:ph type="title"/>
          </p:nvPr>
        </p:nvSpPr>
        <p:spPr/>
        <p:txBody>
          <a:bodyPr/>
          <a:lstStyle/>
          <a:p>
            <a:r>
              <a:rPr lang="en-GB"/>
              <a:t>Click to edit Master title style</a:t>
            </a:r>
            <a:endParaRPr lang="en-NL"/>
          </a:p>
        </p:txBody>
      </p:sp>
      <p:sp>
        <p:nvSpPr>
          <p:cNvPr id="3" name="Date Placeholder 2">
            <a:extLst>
              <a:ext uri="{FF2B5EF4-FFF2-40B4-BE49-F238E27FC236}">
                <a16:creationId xmlns:a16="http://schemas.microsoft.com/office/drawing/2014/main" id="{FB8DCABF-6E36-A742-AA61-01CE446699F7}"/>
              </a:ext>
            </a:extLst>
          </p:cNvPr>
          <p:cNvSpPr>
            <a:spLocks noGrp="1"/>
          </p:cNvSpPr>
          <p:nvPr>
            <p:ph type="dt" sz="half" idx="10"/>
          </p:nvPr>
        </p:nvSpPr>
        <p:spPr/>
        <p:txBody>
          <a:bodyPr/>
          <a:lstStyle/>
          <a:p>
            <a:fld id="{CD0708C8-0A88-D64F-92D5-95719AE75AAC}" type="datetimeFigureOut">
              <a:t>12/10/2026</a:t>
            </a:fld>
            <a:endParaRPr lang="en-NL"/>
          </a:p>
        </p:txBody>
      </p:sp>
      <p:sp>
        <p:nvSpPr>
          <p:cNvPr id="4" name="Footer Placeholder 3">
            <a:extLst>
              <a:ext uri="{FF2B5EF4-FFF2-40B4-BE49-F238E27FC236}">
                <a16:creationId xmlns:a16="http://schemas.microsoft.com/office/drawing/2014/main" id="{9E40ED06-A122-F842-9BE2-792B196E2361}"/>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57B8E84B-DBE9-804C-BE1F-8E935EF6E3CC}"/>
              </a:ext>
            </a:extLst>
          </p:cNvPr>
          <p:cNvSpPr>
            <a:spLocks noGrp="1"/>
          </p:cNvSpPr>
          <p:nvPr>
            <p:ph type="sldNum" sz="quarter" idx="12"/>
          </p:nvPr>
        </p:nvSpPr>
        <p:spPr/>
        <p:txBody>
          <a:bodyPr/>
          <a:lstStyle/>
          <a:p>
            <a:fld id="{867723DE-9E28-6F40-B075-77E94C052F27}" type="slidenum">
              <a:t>‹#›</a:t>
            </a:fld>
            <a:endParaRPr lang="en-NL"/>
          </a:p>
        </p:txBody>
      </p:sp>
    </p:spTree>
    <p:extLst>
      <p:ext uri="{BB962C8B-B14F-4D97-AF65-F5344CB8AC3E}">
        <p14:creationId xmlns:p14="http://schemas.microsoft.com/office/powerpoint/2010/main" val="39988899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899E590-44BE-1948-AB5D-751AB5353414}"/>
              </a:ext>
            </a:extLst>
          </p:cNvPr>
          <p:cNvSpPr>
            <a:spLocks noGrp="1"/>
          </p:cNvSpPr>
          <p:nvPr>
            <p:ph type="dt" sz="half" idx="10"/>
          </p:nvPr>
        </p:nvSpPr>
        <p:spPr/>
        <p:txBody>
          <a:bodyPr/>
          <a:lstStyle/>
          <a:p>
            <a:fld id="{CD0708C8-0A88-D64F-92D5-95719AE75AAC}" type="datetimeFigureOut">
              <a:t>12/10/2026</a:t>
            </a:fld>
            <a:endParaRPr lang="en-NL"/>
          </a:p>
        </p:txBody>
      </p:sp>
      <p:sp>
        <p:nvSpPr>
          <p:cNvPr id="3" name="Footer Placeholder 2">
            <a:extLst>
              <a:ext uri="{FF2B5EF4-FFF2-40B4-BE49-F238E27FC236}">
                <a16:creationId xmlns:a16="http://schemas.microsoft.com/office/drawing/2014/main" id="{BE3D5E42-9B15-074D-B0D3-14CEC9FC7A94}"/>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206BDC62-04DB-2F42-A6E2-C5EA993734CB}"/>
              </a:ext>
            </a:extLst>
          </p:cNvPr>
          <p:cNvSpPr>
            <a:spLocks noGrp="1"/>
          </p:cNvSpPr>
          <p:nvPr>
            <p:ph type="sldNum" sz="quarter" idx="12"/>
          </p:nvPr>
        </p:nvSpPr>
        <p:spPr/>
        <p:txBody>
          <a:bodyPr/>
          <a:lstStyle/>
          <a:p>
            <a:fld id="{867723DE-9E28-6F40-B075-77E94C052F27}" type="slidenum">
              <a:t>‹#›</a:t>
            </a:fld>
            <a:endParaRPr lang="en-NL"/>
          </a:p>
        </p:txBody>
      </p:sp>
    </p:spTree>
    <p:extLst>
      <p:ext uri="{BB962C8B-B14F-4D97-AF65-F5344CB8AC3E}">
        <p14:creationId xmlns:p14="http://schemas.microsoft.com/office/powerpoint/2010/main" val="16865649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9A255-498D-314E-954D-654DDDFF745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NL"/>
          </a:p>
        </p:txBody>
      </p:sp>
      <p:sp>
        <p:nvSpPr>
          <p:cNvPr id="3" name="Content Placeholder 2">
            <a:extLst>
              <a:ext uri="{FF2B5EF4-FFF2-40B4-BE49-F238E27FC236}">
                <a16:creationId xmlns:a16="http://schemas.microsoft.com/office/drawing/2014/main" id="{E224A3F6-DEFC-624C-87B3-E90BB2E138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Text Placeholder 3">
            <a:extLst>
              <a:ext uri="{FF2B5EF4-FFF2-40B4-BE49-F238E27FC236}">
                <a16:creationId xmlns:a16="http://schemas.microsoft.com/office/drawing/2014/main" id="{EF310358-B5E5-A644-BEC7-B731BB97F3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2ABE8497-F075-1645-8025-F70DD33EAE37}"/>
              </a:ext>
            </a:extLst>
          </p:cNvPr>
          <p:cNvSpPr>
            <a:spLocks noGrp="1"/>
          </p:cNvSpPr>
          <p:nvPr>
            <p:ph type="dt" sz="half" idx="10"/>
          </p:nvPr>
        </p:nvSpPr>
        <p:spPr/>
        <p:txBody>
          <a:bodyPr/>
          <a:lstStyle/>
          <a:p>
            <a:fld id="{CD0708C8-0A88-D64F-92D5-95719AE75AAC}" type="datetimeFigureOut">
              <a:t>12/10/2026</a:t>
            </a:fld>
            <a:endParaRPr lang="en-NL"/>
          </a:p>
        </p:txBody>
      </p:sp>
      <p:sp>
        <p:nvSpPr>
          <p:cNvPr id="6" name="Footer Placeholder 5">
            <a:extLst>
              <a:ext uri="{FF2B5EF4-FFF2-40B4-BE49-F238E27FC236}">
                <a16:creationId xmlns:a16="http://schemas.microsoft.com/office/drawing/2014/main" id="{0D59678E-E2B6-7242-9632-7F9C621E07AD}"/>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9DCAA74F-0509-6F4B-B50B-500D05286128}"/>
              </a:ext>
            </a:extLst>
          </p:cNvPr>
          <p:cNvSpPr>
            <a:spLocks noGrp="1"/>
          </p:cNvSpPr>
          <p:nvPr>
            <p:ph type="sldNum" sz="quarter" idx="12"/>
          </p:nvPr>
        </p:nvSpPr>
        <p:spPr/>
        <p:txBody>
          <a:bodyPr/>
          <a:lstStyle/>
          <a:p>
            <a:fld id="{867723DE-9E28-6F40-B075-77E94C052F27}" type="slidenum">
              <a:t>‹#›</a:t>
            </a:fld>
            <a:endParaRPr lang="en-NL"/>
          </a:p>
        </p:txBody>
      </p:sp>
    </p:spTree>
    <p:extLst>
      <p:ext uri="{BB962C8B-B14F-4D97-AF65-F5344CB8AC3E}">
        <p14:creationId xmlns:p14="http://schemas.microsoft.com/office/powerpoint/2010/main" val="29410098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368E9-806E-E145-9752-D362414F6C0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NL"/>
          </a:p>
        </p:txBody>
      </p:sp>
      <p:sp>
        <p:nvSpPr>
          <p:cNvPr id="3" name="Picture Placeholder 2">
            <a:extLst>
              <a:ext uri="{FF2B5EF4-FFF2-40B4-BE49-F238E27FC236}">
                <a16:creationId xmlns:a16="http://schemas.microsoft.com/office/drawing/2014/main" id="{1B1DB9EE-1A24-B64A-BA48-77A263C7E4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407A10E7-0311-D240-B565-2BDF3F6768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6E12708-7CBD-EB4C-9A08-2CD09B9B6B8C}"/>
              </a:ext>
            </a:extLst>
          </p:cNvPr>
          <p:cNvSpPr>
            <a:spLocks noGrp="1"/>
          </p:cNvSpPr>
          <p:nvPr>
            <p:ph type="dt" sz="half" idx="10"/>
          </p:nvPr>
        </p:nvSpPr>
        <p:spPr/>
        <p:txBody>
          <a:bodyPr/>
          <a:lstStyle/>
          <a:p>
            <a:fld id="{CD0708C8-0A88-D64F-92D5-95719AE75AAC}" type="datetimeFigureOut">
              <a:t>12/10/2026</a:t>
            </a:fld>
            <a:endParaRPr lang="en-NL"/>
          </a:p>
        </p:txBody>
      </p:sp>
      <p:sp>
        <p:nvSpPr>
          <p:cNvPr id="6" name="Footer Placeholder 5">
            <a:extLst>
              <a:ext uri="{FF2B5EF4-FFF2-40B4-BE49-F238E27FC236}">
                <a16:creationId xmlns:a16="http://schemas.microsoft.com/office/drawing/2014/main" id="{65082F59-EB27-BC45-97FF-3900A6CEA023}"/>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07212CAC-B7D0-6641-B61A-B8115F77F4E3}"/>
              </a:ext>
            </a:extLst>
          </p:cNvPr>
          <p:cNvSpPr>
            <a:spLocks noGrp="1"/>
          </p:cNvSpPr>
          <p:nvPr>
            <p:ph type="sldNum" sz="quarter" idx="12"/>
          </p:nvPr>
        </p:nvSpPr>
        <p:spPr/>
        <p:txBody>
          <a:bodyPr/>
          <a:lstStyle/>
          <a:p>
            <a:fld id="{867723DE-9E28-6F40-B075-77E94C052F27}" type="slidenum">
              <a:t>‹#›</a:t>
            </a:fld>
            <a:endParaRPr lang="en-NL"/>
          </a:p>
        </p:txBody>
      </p:sp>
    </p:spTree>
    <p:extLst>
      <p:ext uri="{BB962C8B-B14F-4D97-AF65-F5344CB8AC3E}">
        <p14:creationId xmlns:p14="http://schemas.microsoft.com/office/powerpoint/2010/main" val="39881402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F0616-26FD-A548-92B2-1D7F386F3079}"/>
              </a:ext>
            </a:extLst>
          </p:cNvPr>
          <p:cNvSpPr>
            <a:spLocks noGrp="1"/>
          </p:cNvSpPr>
          <p:nvPr>
            <p:ph type="title"/>
          </p:nvPr>
        </p:nvSpPr>
        <p:spPr/>
        <p:txBody>
          <a:bodyPr/>
          <a:lstStyle/>
          <a:p>
            <a:r>
              <a:rPr lang="en-GB"/>
              <a:t>Click to edit Master title style</a:t>
            </a:r>
            <a:endParaRPr lang="en-NL"/>
          </a:p>
        </p:txBody>
      </p:sp>
      <p:sp>
        <p:nvSpPr>
          <p:cNvPr id="3" name="Vertical Text Placeholder 2">
            <a:extLst>
              <a:ext uri="{FF2B5EF4-FFF2-40B4-BE49-F238E27FC236}">
                <a16:creationId xmlns:a16="http://schemas.microsoft.com/office/drawing/2014/main" id="{64E64D06-326E-534E-885E-5210C5033CBA}"/>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DD90242C-D6D1-604A-A731-979CB6EF63E8}"/>
              </a:ext>
            </a:extLst>
          </p:cNvPr>
          <p:cNvSpPr>
            <a:spLocks noGrp="1"/>
          </p:cNvSpPr>
          <p:nvPr>
            <p:ph type="dt" sz="half" idx="10"/>
          </p:nvPr>
        </p:nvSpPr>
        <p:spPr/>
        <p:txBody>
          <a:bodyPr/>
          <a:lstStyle/>
          <a:p>
            <a:fld id="{CD0708C8-0A88-D64F-92D5-95719AE75AAC}" type="datetimeFigureOut">
              <a:t>12/10/2026</a:t>
            </a:fld>
            <a:endParaRPr lang="en-NL"/>
          </a:p>
        </p:txBody>
      </p:sp>
      <p:sp>
        <p:nvSpPr>
          <p:cNvPr id="5" name="Footer Placeholder 4">
            <a:extLst>
              <a:ext uri="{FF2B5EF4-FFF2-40B4-BE49-F238E27FC236}">
                <a16:creationId xmlns:a16="http://schemas.microsoft.com/office/drawing/2014/main" id="{8CD8E05A-F42D-C74E-B3B9-C0C5BC098374}"/>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62E4D507-A9DD-1E45-B293-70D8E58315DE}"/>
              </a:ext>
            </a:extLst>
          </p:cNvPr>
          <p:cNvSpPr>
            <a:spLocks noGrp="1"/>
          </p:cNvSpPr>
          <p:nvPr>
            <p:ph type="sldNum" sz="quarter" idx="12"/>
          </p:nvPr>
        </p:nvSpPr>
        <p:spPr/>
        <p:txBody>
          <a:bodyPr/>
          <a:lstStyle/>
          <a:p>
            <a:fld id="{867723DE-9E28-6F40-B075-77E94C052F27}" type="slidenum">
              <a:t>‹#›</a:t>
            </a:fld>
            <a:endParaRPr lang="en-NL"/>
          </a:p>
        </p:txBody>
      </p:sp>
    </p:spTree>
    <p:extLst>
      <p:ext uri="{BB962C8B-B14F-4D97-AF65-F5344CB8AC3E}">
        <p14:creationId xmlns:p14="http://schemas.microsoft.com/office/powerpoint/2010/main" val="34229831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A5A10A5-ACE8-274E-B2F7-3F784D11F4A5}"/>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NL"/>
          </a:p>
        </p:txBody>
      </p:sp>
      <p:sp>
        <p:nvSpPr>
          <p:cNvPr id="3" name="Vertical Text Placeholder 2">
            <a:extLst>
              <a:ext uri="{FF2B5EF4-FFF2-40B4-BE49-F238E27FC236}">
                <a16:creationId xmlns:a16="http://schemas.microsoft.com/office/drawing/2014/main" id="{6F0A79C1-31AC-584A-860D-0B7AF71A0051}"/>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FA72E1EC-43B9-2648-BDA1-D669011F0F1F}"/>
              </a:ext>
            </a:extLst>
          </p:cNvPr>
          <p:cNvSpPr>
            <a:spLocks noGrp="1"/>
          </p:cNvSpPr>
          <p:nvPr>
            <p:ph type="dt" sz="half" idx="10"/>
          </p:nvPr>
        </p:nvSpPr>
        <p:spPr/>
        <p:txBody>
          <a:bodyPr/>
          <a:lstStyle/>
          <a:p>
            <a:fld id="{CD0708C8-0A88-D64F-92D5-95719AE75AAC}" type="datetimeFigureOut">
              <a:t>12/10/2026</a:t>
            </a:fld>
            <a:endParaRPr lang="en-NL"/>
          </a:p>
        </p:txBody>
      </p:sp>
      <p:sp>
        <p:nvSpPr>
          <p:cNvPr id="5" name="Footer Placeholder 4">
            <a:extLst>
              <a:ext uri="{FF2B5EF4-FFF2-40B4-BE49-F238E27FC236}">
                <a16:creationId xmlns:a16="http://schemas.microsoft.com/office/drawing/2014/main" id="{0975C8D8-FCA3-A84D-B3CE-C83022B9835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3B2AB921-43EE-8A4D-A7C0-8DC8DD4083FF}"/>
              </a:ext>
            </a:extLst>
          </p:cNvPr>
          <p:cNvSpPr>
            <a:spLocks noGrp="1"/>
          </p:cNvSpPr>
          <p:nvPr>
            <p:ph type="sldNum" sz="quarter" idx="12"/>
          </p:nvPr>
        </p:nvSpPr>
        <p:spPr/>
        <p:txBody>
          <a:bodyPr/>
          <a:lstStyle/>
          <a:p>
            <a:fld id="{867723DE-9E28-6F40-B075-77E94C052F27}" type="slidenum">
              <a:t>‹#›</a:t>
            </a:fld>
            <a:endParaRPr lang="en-NL"/>
          </a:p>
        </p:txBody>
      </p:sp>
    </p:spTree>
    <p:extLst>
      <p:ext uri="{BB962C8B-B14F-4D97-AF65-F5344CB8AC3E}">
        <p14:creationId xmlns:p14="http://schemas.microsoft.com/office/powerpoint/2010/main" val="28471921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3E6BF04-0640-914E-8D15-E47568CF231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NL"/>
          </a:p>
        </p:txBody>
      </p:sp>
      <p:sp>
        <p:nvSpPr>
          <p:cNvPr id="3" name="Text Placeholder 2">
            <a:extLst>
              <a:ext uri="{FF2B5EF4-FFF2-40B4-BE49-F238E27FC236}">
                <a16:creationId xmlns:a16="http://schemas.microsoft.com/office/drawing/2014/main" id="{63DB2CB5-99E2-7F47-ADDA-118A3CE3929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4" name="Date Placeholder 3">
            <a:extLst>
              <a:ext uri="{FF2B5EF4-FFF2-40B4-BE49-F238E27FC236}">
                <a16:creationId xmlns:a16="http://schemas.microsoft.com/office/drawing/2014/main" id="{BDFE2BA3-AB30-C04F-B4F1-39C93746B34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0708C8-0A88-D64F-92D5-95719AE75AAC}" type="datetimeFigureOut">
              <a:t>12/10/2026</a:t>
            </a:fld>
            <a:endParaRPr lang="en-NL"/>
          </a:p>
        </p:txBody>
      </p:sp>
      <p:sp>
        <p:nvSpPr>
          <p:cNvPr id="5" name="Footer Placeholder 4">
            <a:extLst>
              <a:ext uri="{FF2B5EF4-FFF2-40B4-BE49-F238E27FC236}">
                <a16:creationId xmlns:a16="http://schemas.microsoft.com/office/drawing/2014/main" id="{D989CCA7-A69D-A545-81BB-D9120D11310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L"/>
          </a:p>
        </p:txBody>
      </p:sp>
      <p:sp>
        <p:nvSpPr>
          <p:cNvPr id="6" name="Slide Number Placeholder 5">
            <a:extLst>
              <a:ext uri="{FF2B5EF4-FFF2-40B4-BE49-F238E27FC236}">
                <a16:creationId xmlns:a16="http://schemas.microsoft.com/office/drawing/2014/main" id="{E9D5577B-8DC3-904B-A630-01CB8853016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7723DE-9E28-6F40-B075-77E94C052F27}" type="slidenum">
              <a:t>‹#›</a:t>
            </a:fld>
            <a:endParaRPr lang="en-NL"/>
          </a:p>
        </p:txBody>
      </p:sp>
    </p:spTree>
    <p:extLst>
      <p:ext uri="{BB962C8B-B14F-4D97-AF65-F5344CB8AC3E}">
        <p14:creationId xmlns:p14="http://schemas.microsoft.com/office/powerpoint/2010/main" val="3208250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hyperlink" Target="https://www.wetenschappelijkschrijven.nl" TargetMode="External"/><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pb_cover.png"/>
          <p:cNvPicPr>
            <a:picLocks noChangeAspect="1"/>
          </p:cNvPicPr>
          <p:nvPr/>
        </p:nvPicPr>
        <p:blipFill>
          <a:blip r:embed="rId2"/>
          <a:srcRect/>
          <a:stretch>
            <a:fillRect/>
          </a:stretch>
        </p:blipFill>
        <p:spPr>
          <a:xfrm>
            <a:off x="5120640" y="0"/>
            <a:ext cx="7068312" cy="6858000"/>
          </a:xfrm>
          <a:prstGeom prst="rect">
            <a:avLst/>
          </a:prstGeom>
        </p:spPr>
      </p:pic>
      <p:sp>
        <p:nvSpPr>
          <p:cNvPr id="4" name="Rectangle 3"/>
          <p:cNvSpPr/>
          <p:nvPr/>
        </p:nvSpPr>
        <p:spPr>
          <a:xfrm>
            <a:off x="0" y="0"/>
            <a:ext cx="5120640" cy="685800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 name="TextBox 4"/>
          <p:cNvSpPr txBox="1"/>
          <p:nvPr/>
        </p:nvSpPr>
        <p:spPr>
          <a:xfrm>
            <a:off x="640080" y="1874519"/>
            <a:ext cx="4206240" cy="365760"/>
          </a:xfrm>
          <a:prstGeom prst="rect">
            <a:avLst/>
          </a:prstGeom>
          <a:noFill/>
        </p:spPr>
        <p:txBody>
          <a:bodyPr wrap="square" lIns="0" tIns="0" rIns="0" bIns="0" anchor="t">
            <a:spAutoFit/>
          </a:bodyPr>
          <a:lstStyle/>
          <a:p>
            <a:pPr algn="l">
              <a:spcAft>
                <a:spcPts val="400"/>
              </a:spcAft>
            </a:pPr>
            <a:r>
              <a:rPr sz="1600" b="1" i="0">
                <a:solidFill>
                  <a:srgbClr val="FF9C94"/>
                </a:solidFill>
                <a:latin typeface="Calibri"/>
              </a:rPr>
              <a:t>WORKSHOP</a:t>
            </a:r>
          </a:p>
        </p:txBody>
      </p:sp>
      <p:sp>
        <p:nvSpPr>
          <p:cNvPr id="2" name="Title 1"/>
          <p:cNvSpPr>
            <a:spLocks noGrp="1"/>
          </p:cNvSpPr>
          <p:nvPr>
            <p:ph type="title"/>
          </p:nvPr>
        </p:nvSpPr>
        <p:spPr>
          <a:xfrm>
            <a:off x="640080" y="2286000"/>
            <a:ext cx="4297680" cy="1005840"/>
          </a:xfrm>
        </p:spPr>
        <p:txBody>
          <a:bodyPr wrap="square" lIns="18288" rIns="18288" anchor="ctr"/>
          <a:lstStyle/>
          <a:p>
            <a:pPr algn="l"/>
            <a:r>
              <a:rPr sz="5400" b="1">
                <a:solidFill>
                  <a:srgbClr val="FFFFFF"/>
                </a:solidFill>
                <a:latin typeface="Calibri"/>
              </a:rPr>
              <a:t>Text Planning</a:t>
            </a:r>
          </a:p>
        </p:txBody>
      </p:sp>
      <p:sp>
        <p:nvSpPr>
          <p:cNvPr id="6" name="TextBox 5"/>
          <p:cNvSpPr txBox="1"/>
          <p:nvPr/>
        </p:nvSpPr>
        <p:spPr>
          <a:xfrm>
            <a:off x="640080" y="3337560"/>
            <a:ext cx="4206240" cy="914400"/>
          </a:xfrm>
          <a:prstGeom prst="rect">
            <a:avLst/>
          </a:prstGeom>
          <a:noFill/>
        </p:spPr>
        <p:txBody>
          <a:bodyPr wrap="square" lIns="0" tIns="0" rIns="0" bIns="0" anchor="t">
            <a:spAutoFit/>
          </a:bodyPr>
          <a:lstStyle/>
          <a:p>
            <a:pPr algn="l">
              <a:spcAft>
                <a:spcPts val="400"/>
              </a:spcAft>
            </a:pPr>
            <a:r>
              <a:rPr sz="2200" b="0" i="0">
                <a:solidFill>
                  <a:srgbClr val="BDD7EE"/>
                </a:solidFill>
                <a:latin typeface="Calibri"/>
              </a:rPr>
              <a:t>for the Federal Planning Bureau (FPB)</a:t>
            </a:r>
          </a:p>
        </p:txBody>
      </p:sp>
      <p:sp>
        <p:nvSpPr>
          <p:cNvPr id="7" name="TextBox 6"/>
          <p:cNvSpPr txBox="1"/>
          <p:nvPr/>
        </p:nvSpPr>
        <p:spPr>
          <a:xfrm>
            <a:off x="640080" y="5806440"/>
            <a:ext cx="4206240" cy="548640"/>
          </a:xfrm>
          <a:prstGeom prst="rect">
            <a:avLst/>
          </a:prstGeom>
          <a:noFill/>
        </p:spPr>
        <p:txBody>
          <a:bodyPr wrap="square" lIns="0" tIns="0" rIns="0" bIns="0" anchor="t">
            <a:spAutoFit/>
          </a:bodyPr>
          <a:lstStyle/>
          <a:p>
            <a:pPr algn="l">
              <a:spcAft>
                <a:spcPts val="400"/>
              </a:spcAft>
            </a:pPr>
            <a:r>
              <a:rPr sz="1400" b="0" i="0">
                <a:solidFill>
                  <a:srgbClr val="FFFFFF"/>
                </a:solidFill>
                <a:latin typeface="Calibri"/>
              </a:rPr>
              <a:t>wetenschappelijkschrijven.nl</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pb_v2.png"/>
          <p:cNvPicPr>
            <a:picLocks noChangeAspect="1"/>
          </p:cNvPicPr>
          <p:nvPr/>
        </p:nvPicPr>
        <p:blipFill>
          <a:blip r:embed="rId2"/>
          <a:srcRect/>
          <a:stretch>
            <a:fillRect/>
          </a:stretch>
        </p:blipFill>
        <p:spPr>
          <a:xfrm>
            <a:off x="0" y="0"/>
            <a:ext cx="4023360" cy="6858000"/>
          </a:xfrm>
          <a:prstGeom prst="rect">
            <a:avLst/>
          </a:prstGeom>
        </p:spPr>
      </p:pic>
      <p:sp>
        <p:nvSpPr>
          <p:cNvPr id="2" name="Title 1"/>
          <p:cNvSpPr>
            <a:spLocks noGrp="1"/>
          </p:cNvSpPr>
          <p:nvPr>
            <p:ph type="title"/>
          </p:nvPr>
        </p:nvSpPr>
        <p:spPr>
          <a:xfrm>
            <a:off x="4663440" y="2103120"/>
            <a:ext cx="6949440" cy="1188720"/>
          </a:xfrm>
        </p:spPr>
        <p:txBody>
          <a:bodyPr wrap="square" lIns="18288" rIns="18288" anchor="t"/>
          <a:lstStyle/>
          <a:p>
            <a:pPr algn="l"/>
            <a:r>
              <a:rPr sz="3400" b="1">
                <a:solidFill>
                  <a:srgbClr val="1F3864"/>
                </a:solidFill>
                <a:latin typeface="Calibri"/>
              </a:rPr>
              <a:t>Academic writing, training and coaching</a:t>
            </a:r>
          </a:p>
        </p:txBody>
      </p:sp>
      <p:sp>
        <p:nvSpPr>
          <p:cNvPr id="4" name="TextBox 3"/>
          <p:cNvSpPr txBox="1"/>
          <p:nvPr/>
        </p:nvSpPr>
        <p:spPr>
          <a:xfrm>
            <a:off x="4663440" y="3474720"/>
            <a:ext cx="6858000" cy="548640"/>
          </a:xfrm>
          <a:prstGeom prst="rect">
            <a:avLst/>
          </a:prstGeom>
          <a:noFill/>
        </p:spPr>
        <p:txBody>
          <a:bodyPr wrap="square" lIns="0" tIns="0" rIns="0" bIns="0" anchor="t">
            <a:spAutoFit/>
          </a:bodyPr>
          <a:lstStyle/>
          <a:p>
            <a:pPr algn="l">
              <a:spcAft>
                <a:spcPts val="400"/>
              </a:spcAft>
            </a:pPr>
            <a:r>
              <a:rPr sz="2400" b="0" i="0">
                <a:solidFill>
                  <a:srgbClr val="0070C0"/>
                </a:solidFill>
                <a:latin typeface="Calibri"/>
                <a:hlinkClick r:id="rId3"/>
              </a:rPr>
              <a:t>www.wetenschappelijkschrijven.nl</a:t>
            </a:r>
          </a:p>
        </p:txBody>
      </p:sp>
      <p:sp>
        <p:nvSpPr>
          <p:cNvPr id="5" name="TextBox 4"/>
          <p:cNvSpPr txBox="1"/>
          <p:nvPr/>
        </p:nvSpPr>
        <p:spPr>
          <a:xfrm>
            <a:off x="7955279" y="6473952"/>
            <a:ext cx="3685032" cy="274320"/>
          </a:xfrm>
          <a:prstGeom prst="rect">
            <a:avLst/>
          </a:prstGeom>
          <a:noFill/>
        </p:spPr>
        <p:txBody>
          <a:bodyPr wrap="square" lIns="0" tIns="0" rIns="0" bIns="0" anchor="t">
            <a:spAutoFit/>
          </a:bodyPr>
          <a:lstStyle/>
          <a:p>
            <a:pPr algn="r">
              <a:spcAft>
                <a:spcPts val="400"/>
              </a:spcAft>
            </a:pPr>
            <a:r>
              <a:rPr sz="1000" b="0" i="0">
                <a:solidFill>
                  <a:srgbClr val="8C8C8C"/>
                </a:solidFill>
                <a:latin typeface="Calibri"/>
              </a:rPr>
              <a:t>wetenschappelijkschrijven.nl   </a:t>
            </a:r>
            <a:r>
              <a:rPr sz="1000" b="1" i="0">
                <a:solidFill>
                  <a:srgbClr val="1F3864"/>
                </a:solidFill>
                <a:latin typeface="Calibri"/>
              </a:rPr>
              <a:t>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640" y="411480"/>
            <a:ext cx="11064240" cy="658368"/>
          </a:xfrm>
        </p:spPr>
        <p:txBody>
          <a:bodyPr wrap="square" lIns="18288" rIns="18288" anchor="ctr"/>
          <a:lstStyle/>
          <a:p>
            <a:pPr algn="l"/>
            <a:r>
              <a:rPr sz="3200" b="1">
                <a:solidFill>
                  <a:srgbClr val="1F3864"/>
                </a:solidFill>
                <a:latin typeface="Calibri"/>
              </a:rPr>
              <a:t>Agenda</a:t>
            </a:r>
          </a:p>
        </p:txBody>
      </p:sp>
      <p:sp>
        <p:nvSpPr>
          <p:cNvPr id="3" name="TextBox 2"/>
          <p:cNvSpPr txBox="1"/>
          <p:nvPr/>
        </p:nvSpPr>
        <p:spPr>
          <a:xfrm>
            <a:off x="566928" y="201168"/>
            <a:ext cx="9144000" cy="274320"/>
          </a:xfrm>
          <a:prstGeom prst="rect">
            <a:avLst/>
          </a:prstGeom>
          <a:noFill/>
        </p:spPr>
        <p:txBody>
          <a:bodyPr wrap="square" lIns="0" tIns="0" rIns="0" bIns="0" anchor="t">
            <a:spAutoFit/>
          </a:bodyPr>
          <a:lstStyle/>
          <a:p>
            <a:pPr algn="l">
              <a:spcAft>
                <a:spcPts val="400"/>
              </a:spcAft>
            </a:pPr>
            <a:r>
              <a:rPr sz="1200" b="1" i="0">
                <a:solidFill>
                  <a:srgbClr val="C00000"/>
                </a:solidFill>
                <a:latin typeface="Calibri"/>
              </a:rPr>
              <a:t>OPENING</a:t>
            </a:r>
          </a:p>
        </p:txBody>
      </p:sp>
      <p:pic>
        <p:nvPicPr>
          <p:cNvPr id="4" name="Picture 3" descr="fpb_v3.png"/>
          <p:cNvPicPr>
            <a:picLocks noChangeAspect="1"/>
          </p:cNvPicPr>
          <p:nvPr/>
        </p:nvPicPr>
        <p:blipFill>
          <a:blip r:embed="rId2"/>
          <a:srcRect/>
          <a:stretch>
            <a:fillRect/>
          </a:stretch>
        </p:blipFill>
        <p:spPr>
          <a:xfrm>
            <a:off x="8503920" y="0"/>
            <a:ext cx="3685032" cy="6858000"/>
          </a:xfrm>
          <a:prstGeom prst="rect">
            <a:avLst/>
          </a:prstGeom>
        </p:spPr>
      </p:pic>
      <p:cxnSp>
        <p:nvCxnSpPr>
          <p:cNvPr id="5" name="Connector 4"/>
          <p:cNvCxnSpPr/>
          <p:nvPr/>
        </p:nvCxnSpPr>
        <p:spPr>
          <a:xfrm>
            <a:off x="932688" y="1737360"/>
            <a:ext cx="0" cy="3931920"/>
          </a:xfrm>
          <a:prstGeom prst="line">
            <a:avLst/>
          </a:prstGeom>
          <a:ln w="25400">
            <a:solidFill>
              <a:srgbClr val="C9D9EA"/>
            </a:solidFill>
          </a:ln>
        </p:spPr>
        <p:style>
          <a:lnRef idx="2">
            <a:schemeClr val="accent1"/>
          </a:lnRef>
          <a:fillRef idx="0">
            <a:schemeClr val="accent1"/>
          </a:fillRef>
          <a:effectRef idx="1">
            <a:schemeClr val="accent1"/>
          </a:effectRef>
          <a:fontRef idx="minor">
            <a:schemeClr val="tx1"/>
          </a:fontRef>
        </p:style>
      </p:cxnSp>
      <p:sp>
        <p:nvSpPr>
          <p:cNvPr id="6" name="Oval 5"/>
          <p:cNvSpPr/>
          <p:nvPr/>
        </p:nvSpPr>
        <p:spPr>
          <a:xfrm>
            <a:off x="713232" y="1536192"/>
            <a:ext cx="438912" cy="438912"/>
          </a:xfrm>
          <a:prstGeom prst="ellipse">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300"/>
              </a:spcAft>
            </a:pPr>
            <a:r>
              <a:rPr sz="1400" b="1" i="0">
                <a:solidFill>
                  <a:srgbClr val="FFFFFF"/>
                </a:solidFill>
                <a:latin typeface="Calibri"/>
              </a:rPr>
              <a:t>1</a:t>
            </a:r>
          </a:p>
        </p:txBody>
      </p:sp>
      <p:sp>
        <p:nvSpPr>
          <p:cNvPr id="7" name="TextBox 6"/>
          <p:cNvSpPr txBox="1"/>
          <p:nvPr/>
        </p:nvSpPr>
        <p:spPr>
          <a:xfrm>
            <a:off x="1417320" y="1508760"/>
            <a:ext cx="6766560" cy="502920"/>
          </a:xfrm>
          <a:prstGeom prst="rect">
            <a:avLst/>
          </a:prstGeom>
          <a:noFill/>
        </p:spPr>
        <p:txBody>
          <a:bodyPr wrap="square" lIns="0" tIns="0" rIns="0" bIns="0" anchor="ctr">
            <a:spAutoFit/>
          </a:bodyPr>
          <a:lstStyle/>
          <a:p>
            <a:pPr algn="l">
              <a:spcAft>
                <a:spcPts val="400"/>
              </a:spcAft>
            </a:pPr>
            <a:r>
              <a:rPr sz="2400" b="1" i="0">
                <a:solidFill>
                  <a:srgbClr val="1F3864"/>
                </a:solidFill>
                <a:latin typeface="Calibri"/>
              </a:rPr>
              <a:t>Opening</a:t>
            </a:r>
          </a:p>
        </p:txBody>
      </p:sp>
      <p:sp>
        <p:nvSpPr>
          <p:cNvPr id="8" name="Oval 7"/>
          <p:cNvSpPr/>
          <p:nvPr/>
        </p:nvSpPr>
        <p:spPr>
          <a:xfrm>
            <a:off x="713232" y="2404871"/>
            <a:ext cx="438912" cy="438912"/>
          </a:xfrm>
          <a:prstGeom prst="ellipse">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300"/>
              </a:spcAft>
            </a:pPr>
            <a:r>
              <a:rPr sz="1400" b="1" i="0">
                <a:solidFill>
                  <a:srgbClr val="FFFFFF"/>
                </a:solidFill>
                <a:latin typeface="Calibri"/>
              </a:rPr>
              <a:t>2</a:t>
            </a:r>
          </a:p>
        </p:txBody>
      </p:sp>
      <p:sp>
        <p:nvSpPr>
          <p:cNvPr id="9" name="TextBox 8"/>
          <p:cNvSpPr txBox="1"/>
          <p:nvPr/>
        </p:nvSpPr>
        <p:spPr>
          <a:xfrm>
            <a:off x="1417320" y="2377439"/>
            <a:ext cx="6766560" cy="502920"/>
          </a:xfrm>
          <a:prstGeom prst="rect">
            <a:avLst/>
          </a:prstGeom>
          <a:noFill/>
        </p:spPr>
        <p:txBody>
          <a:bodyPr wrap="square" lIns="0" tIns="0" rIns="0" bIns="0" anchor="ctr">
            <a:spAutoFit/>
          </a:bodyPr>
          <a:lstStyle/>
          <a:p>
            <a:pPr algn="l">
              <a:spcAft>
                <a:spcPts val="400"/>
              </a:spcAft>
            </a:pPr>
            <a:r>
              <a:rPr sz="2400" b="1" i="0">
                <a:solidFill>
                  <a:srgbClr val="1F3864"/>
                </a:solidFill>
                <a:latin typeface="Calibri"/>
              </a:rPr>
              <a:t>Your writing process</a:t>
            </a:r>
          </a:p>
        </p:txBody>
      </p:sp>
      <p:sp>
        <p:nvSpPr>
          <p:cNvPr id="10" name="Oval 9"/>
          <p:cNvSpPr/>
          <p:nvPr/>
        </p:nvSpPr>
        <p:spPr>
          <a:xfrm>
            <a:off x="713232" y="3273551"/>
            <a:ext cx="438912" cy="438912"/>
          </a:xfrm>
          <a:prstGeom prst="ellipse">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300"/>
              </a:spcAft>
            </a:pPr>
            <a:r>
              <a:rPr sz="1400" b="1" i="0">
                <a:solidFill>
                  <a:srgbClr val="FFFFFF"/>
                </a:solidFill>
                <a:latin typeface="Calibri"/>
              </a:rPr>
              <a:t>3</a:t>
            </a:r>
          </a:p>
        </p:txBody>
      </p:sp>
      <p:sp>
        <p:nvSpPr>
          <p:cNvPr id="11" name="TextBox 10"/>
          <p:cNvSpPr txBox="1"/>
          <p:nvPr/>
        </p:nvSpPr>
        <p:spPr>
          <a:xfrm>
            <a:off x="1417320" y="3246120"/>
            <a:ext cx="6766560" cy="502920"/>
          </a:xfrm>
          <a:prstGeom prst="rect">
            <a:avLst/>
          </a:prstGeom>
          <a:noFill/>
        </p:spPr>
        <p:txBody>
          <a:bodyPr wrap="square" lIns="0" tIns="0" rIns="0" bIns="0" anchor="ctr">
            <a:spAutoFit/>
          </a:bodyPr>
          <a:lstStyle/>
          <a:p>
            <a:pPr algn="l">
              <a:spcAft>
                <a:spcPts val="400"/>
              </a:spcAft>
            </a:pPr>
            <a:r>
              <a:rPr sz="2400" b="1" i="0">
                <a:solidFill>
                  <a:srgbClr val="1F3864"/>
                </a:solidFill>
                <a:latin typeface="Calibri"/>
              </a:rPr>
              <a:t>Part 1</a:t>
            </a:r>
            <a:r>
              <a:rPr sz="2000" b="0" i="0">
                <a:solidFill>
                  <a:srgbClr val="595959"/>
                </a:solidFill>
                <a:latin typeface="Calibri"/>
              </a:rPr>
              <a:t>   From text to text plan</a:t>
            </a:r>
          </a:p>
        </p:txBody>
      </p:sp>
      <p:sp>
        <p:nvSpPr>
          <p:cNvPr id="12" name="Oval 11"/>
          <p:cNvSpPr/>
          <p:nvPr/>
        </p:nvSpPr>
        <p:spPr>
          <a:xfrm>
            <a:off x="713232" y="4142232"/>
            <a:ext cx="438912" cy="438912"/>
          </a:xfrm>
          <a:prstGeom prst="ellipse">
            <a:avLst/>
          </a:prstGeom>
          <a:solidFill>
            <a:srgbClr val="8C8C8C"/>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300"/>
              </a:spcAft>
            </a:pPr>
            <a:r>
              <a:rPr sz="1400" b="1" i="0">
                <a:solidFill>
                  <a:srgbClr val="FFFFFF"/>
                </a:solidFill>
                <a:latin typeface="Calibri"/>
              </a:rPr>
              <a:t>–</a:t>
            </a:r>
          </a:p>
        </p:txBody>
      </p:sp>
      <p:sp>
        <p:nvSpPr>
          <p:cNvPr id="13" name="TextBox 12"/>
          <p:cNvSpPr txBox="1"/>
          <p:nvPr/>
        </p:nvSpPr>
        <p:spPr>
          <a:xfrm>
            <a:off x="1417320" y="4114800"/>
            <a:ext cx="6766560" cy="502920"/>
          </a:xfrm>
          <a:prstGeom prst="rect">
            <a:avLst/>
          </a:prstGeom>
          <a:noFill/>
        </p:spPr>
        <p:txBody>
          <a:bodyPr wrap="square" lIns="0" tIns="0" rIns="0" bIns="0" anchor="ctr">
            <a:spAutoFit/>
          </a:bodyPr>
          <a:lstStyle/>
          <a:p>
            <a:pPr algn="l">
              <a:spcAft>
                <a:spcPts val="400"/>
              </a:spcAft>
            </a:pPr>
            <a:r>
              <a:rPr sz="2400" b="1" i="0">
                <a:solidFill>
                  <a:srgbClr val="8C8C8C"/>
                </a:solidFill>
                <a:latin typeface="Calibri"/>
              </a:rPr>
              <a:t>Break</a:t>
            </a:r>
            <a:r>
              <a:rPr sz="2000" b="0" i="0">
                <a:solidFill>
                  <a:srgbClr val="595959"/>
                </a:solidFill>
                <a:latin typeface="Calibri"/>
              </a:rPr>
              <a:t>   11.00</a:t>
            </a:r>
          </a:p>
        </p:txBody>
      </p:sp>
      <p:sp>
        <p:nvSpPr>
          <p:cNvPr id="14" name="Oval 13"/>
          <p:cNvSpPr/>
          <p:nvPr/>
        </p:nvSpPr>
        <p:spPr>
          <a:xfrm>
            <a:off x="713232" y="5010912"/>
            <a:ext cx="438912" cy="438912"/>
          </a:xfrm>
          <a:prstGeom prst="ellipse">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300"/>
              </a:spcAft>
            </a:pPr>
            <a:r>
              <a:rPr sz="1400" b="1" i="0">
                <a:solidFill>
                  <a:srgbClr val="FFFFFF"/>
                </a:solidFill>
                <a:latin typeface="Calibri"/>
              </a:rPr>
              <a:t>5</a:t>
            </a:r>
          </a:p>
        </p:txBody>
      </p:sp>
      <p:sp>
        <p:nvSpPr>
          <p:cNvPr id="15" name="TextBox 14"/>
          <p:cNvSpPr txBox="1"/>
          <p:nvPr/>
        </p:nvSpPr>
        <p:spPr>
          <a:xfrm>
            <a:off x="1417320" y="4983480"/>
            <a:ext cx="6766560" cy="502920"/>
          </a:xfrm>
          <a:prstGeom prst="rect">
            <a:avLst/>
          </a:prstGeom>
          <a:noFill/>
        </p:spPr>
        <p:txBody>
          <a:bodyPr wrap="square" lIns="0" tIns="0" rIns="0" bIns="0" anchor="ctr">
            <a:spAutoFit/>
          </a:bodyPr>
          <a:lstStyle/>
          <a:p>
            <a:pPr algn="l">
              <a:spcAft>
                <a:spcPts val="400"/>
              </a:spcAft>
            </a:pPr>
            <a:r>
              <a:rPr sz="2400" b="1" i="0">
                <a:solidFill>
                  <a:srgbClr val="1F3864"/>
                </a:solidFill>
                <a:latin typeface="Calibri"/>
              </a:rPr>
              <a:t>Part 2</a:t>
            </a:r>
            <a:r>
              <a:rPr sz="2000" b="0" i="0">
                <a:solidFill>
                  <a:srgbClr val="595959"/>
                </a:solidFill>
                <a:latin typeface="Calibri"/>
              </a:rPr>
              <a:t>   From text plan to text</a:t>
            </a:r>
          </a:p>
        </p:txBody>
      </p:sp>
      <p:sp>
        <p:nvSpPr>
          <p:cNvPr id="16" name="TextBox 15"/>
          <p:cNvSpPr txBox="1"/>
          <p:nvPr/>
        </p:nvSpPr>
        <p:spPr>
          <a:xfrm>
            <a:off x="7955279" y="6473952"/>
            <a:ext cx="3685032" cy="274320"/>
          </a:xfrm>
          <a:prstGeom prst="rect">
            <a:avLst/>
          </a:prstGeom>
          <a:noFill/>
        </p:spPr>
        <p:txBody>
          <a:bodyPr wrap="square" lIns="0" tIns="0" rIns="0" bIns="0" anchor="t">
            <a:spAutoFit/>
          </a:bodyPr>
          <a:lstStyle/>
          <a:p>
            <a:pPr algn="r">
              <a:spcAft>
                <a:spcPts val="400"/>
              </a:spcAft>
            </a:pPr>
            <a:r>
              <a:rPr sz="1000" b="0" i="0">
                <a:solidFill>
                  <a:srgbClr val="8C8C8C"/>
                </a:solidFill>
                <a:latin typeface="Calibri"/>
              </a:rPr>
              <a:t>wetenschappelijkschrijven.nl   </a:t>
            </a:r>
            <a:r>
              <a:rPr sz="1000" b="1" i="0">
                <a:solidFill>
                  <a:srgbClr val="1F3864"/>
                </a:solidFill>
                <a:latin typeface="Calibri"/>
              </a:rPr>
              <a:t>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F3864"/>
        </a:solidFill>
        <a:effectLst/>
      </p:bgPr>
    </p:bg>
    <p:spTree>
      <p:nvGrpSpPr>
        <p:cNvPr id="1" name=""/>
        <p:cNvGrpSpPr/>
        <p:nvPr/>
      </p:nvGrpSpPr>
      <p:grpSpPr>
        <a:xfrm>
          <a:off x="0" y="0"/>
          <a:ext cx="0" cy="0"/>
          <a:chOff x="0" y="0"/>
          <a:chExt cx="0" cy="0"/>
        </a:xfrm>
      </p:grpSpPr>
      <p:sp>
        <p:nvSpPr>
          <p:cNvPr id="3" name="TextBox 2"/>
          <p:cNvSpPr txBox="1"/>
          <p:nvPr/>
        </p:nvSpPr>
        <p:spPr>
          <a:xfrm>
            <a:off x="822960" y="1463040"/>
            <a:ext cx="10058400" cy="457200"/>
          </a:xfrm>
          <a:prstGeom prst="rect">
            <a:avLst/>
          </a:prstGeom>
          <a:noFill/>
        </p:spPr>
        <p:txBody>
          <a:bodyPr wrap="square" lIns="0" tIns="0" rIns="0" bIns="0" anchor="t">
            <a:spAutoFit/>
          </a:bodyPr>
          <a:lstStyle/>
          <a:p>
            <a:pPr algn="l">
              <a:spcAft>
                <a:spcPts val="400"/>
              </a:spcAft>
            </a:pPr>
            <a:r>
              <a:rPr sz="1800" b="1" i="0">
                <a:solidFill>
                  <a:srgbClr val="FF9C94"/>
                </a:solidFill>
                <a:latin typeface="Calibri"/>
              </a:rPr>
              <a:t>OPENING QUIZ</a:t>
            </a:r>
          </a:p>
        </p:txBody>
      </p:sp>
      <p:sp>
        <p:nvSpPr>
          <p:cNvPr id="2" name="Title 1"/>
          <p:cNvSpPr>
            <a:spLocks noGrp="1"/>
          </p:cNvSpPr>
          <p:nvPr>
            <p:ph type="title"/>
          </p:nvPr>
        </p:nvSpPr>
        <p:spPr>
          <a:xfrm>
            <a:off x="822960" y="2011680"/>
            <a:ext cx="6858000" cy="2011680"/>
          </a:xfrm>
        </p:spPr>
        <p:txBody>
          <a:bodyPr wrap="square" lIns="18288" rIns="18288" anchor="t"/>
          <a:lstStyle/>
          <a:p>
            <a:pPr algn="l"/>
            <a:r>
              <a:rPr sz="4000" b="1">
                <a:solidFill>
                  <a:srgbClr val="FFFFFF"/>
                </a:solidFill>
                <a:latin typeface="Calibri"/>
              </a:rPr>
              <a:t>What kind of writer are you?</a:t>
            </a:r>
          </a:p>
        </p:txBody>
      </p:sp>
      <p:sp>
        <p:nvSpPr>
          <p:cNvPr id="4" name="TextBox 3"/>
          <p:cNvSpPr txBox="1"/>
          <p:nvPr/>
        </p:nvSpPr>
        <p:spPr>
          <a:xfrm>
            <a:off x="822960" y="3017520"/>
            <a:ext cx="6858000" cy="1097280"/>
          </a:xfrm>
          <a:prstGeom prst="rect">
            <a:avLst/>
          </a:prstGeom>
          <a:noFill/>
        </p:spPr>
        <p:txBody>
          <a:bodyPr wrap="square" lIns="0" tIns="0" rIns="0" bIns="0" anchor="t">
            <a:spAutoFit/>
          </a:bodyPr>
          <a:lstStyle/>
          <a:p>
            <a:pPr algn="l">
              <a:spcAft>
                <a:spcPts val="400"/>
              </a:spcAft>
            </a:pPr>
            <a:r>
              <a:rPr sz="2600" b="0" i="0">
                <a:solidFill>
                  <a:srgbClr val="BDD7EE"/>
                </a:solidFill>
                <a:latin typeface="Calibri"/>
              </a:rPr>
              <a:t>Five dilemmas. No right answers. Scan the code with your phone.</a:t>
            </a:r>
          </a:p>
        </p:txBody>
      </p:sp>
      <p:pic>
        <p:nvPicPr>
          <p:cNvPr id="5" name="QR code quiz" descr="QR code to the opening quiz"/>
          <p:cNvPicPr>
            <a:picLocks noChangeAspect="1"/>
          </p:cNvPicPr>
          <p:nvPr/>
        </p:nvPicPr>
        <p:blipFill>
          <a:blip r:embed="rId2"/>
          <a:stretch>
            <a:fillRect/>
          </a:stretch>
        </p:blipFill>
        <p:spPr>
          <a:xfrm>
            <a:off x="8321040" y="1463040"/>
            <a:ext cx="3017520" cy="3017520"/>
          </a:xfrm>
          <a:prstGeom prst="roundRect">
            <a:avLst>
              <a:gd name="adj" fmla="val 6000"/>
            </a:avLst>
          </a:prstGeom>
        </p:spPr>
      </p:pic>
      <p:sp>
        <p:nvSpPr>
          <p:cNvPr id="6" name="QR caption"/>
          <p:cNvSpPr txBox="1"/>
          <p:nvPr/>
        </p:nvSpPr>
        <p:spPr>
          <a:xfrm>
            <a:off x="8321040" y="4617720"/>
            <a:ext cx="3017520" cy="320040"/>
          </a:xfrm>
          <a:prstGeom prst="rect">
            <a:avLst/>
          </a:prstGeom>
          <a:noFill/>
        </p:spPr>
        <p:txBody>
          <a:bodyPr wrap="square" lIns="0" tIns="0" rIns="0" bIns="0"/>
          <a:lstStyle/>
          <a:p>
            <a:pPr algn="ctr"/>
            <a:r>
              <a:rPr sz="1400">
                <a:solidFill>
                  <a:srgbClr val="BDD7EE"/>
                </a:solidFill>
                <a:latin typeface="Calibri"/>
              </a:rPr>
              <a:t>Scan to start · ± 4 minutes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640" y="411480"/>
            <a:ext cx="11064240" cy="658368"/>
          </a:xfrm>
        </p:spPr>
        <p:txBody>
          <a:bodyPr wrap="square" lIns="18288" rIns="18288" anchor="ctr"/>
          <a:lstStyle/>
          <a:p>
            <a:pPr algn="l"/>
            <a:r>
              <a:rPr sz="3200" b="1">
                <a:solidFill>
                  <a:srgbClr val="1F3864"/>
                </a:solidFill>
                <a:latin typeface="Calibri"/>
              </a:rPr>
              <a:t>Are you an Architect, an Explorer or a Pragmatist?</a:t>
            </a:r>
          </a:p>
        </p:txBody>
      </p:sp>
      <p:sp>
        <p:nvSpPr>
          <p:cNvPr id="3" name="TextBox 3"/>
          <p:cNvSpPr txBox="1"/>
          <p:nvPr/>
        </p:nvSpPr>
        <p:spPr>
          <a:xfrm>
            <a:off x="566928" y="201168"/>
            <a:ext cx="9144000" cy="274320"/>
          </a:xfrm>
          <a:prstGeom prst="rect">
            <a:avLst/>
          </a:prstGeom>
          <a:noFill/>
        </p:spPr>
        <p:txBody>
          <a:bodyPr wrap="square" lIns="0" tIns="0" rIns="0" bIns="0" anchor="t"/>
          <a:lstStyle/>
          <a:p>
            <a:pPr algn="l">
              <a:spcAft>
                <a:spcPts val="400"/>
              </a:spcAft>
            </a:pPr>
            <a:r>
              <a:rPr sz="1200" b="1" i="0">
                <a:solidFill>
                  <a:srgbClr val="C00000"/>
                </a:solidFill>
                <a:latin typeface="Calibri"/>
              </a:rPr>
              <a:t>OPENING · YOUR WRITER PROFILE</a:t>
            </a:r>
          </a:p>
        </p:txBody>
      </p:sp>
      <p:sp>
        <p:nvSpPr>
          <p:cNvPr id="4" name="TextBox 4"/>
          <p:cNvSpPr txBox="1"/>
          <p:nvPr/>
        </p:nvSpPr>
        <p:spPr>
          <a:xfrm>
            <a:off x="566928" y="1124128"/>
            <a:ext cx="10972800" cy="365760"/>
          </a:xfrm>
          <a:prstGeom prst="rect">
            <a:avLst/>
          </a:prstGeom>
          <a:noFill/>
        </p:spPr>
        <p:txBody>
          <a:bodyPr wrap="square" lIns="0" tIns="0" rIns="0" bIns="0" anchor="t"/>
          <a:lstStyle/>
          <a:p>
            <a:pPr algn="l">
              <a:spcAft>
                <a:spcPts val="400"/>
              </a:spcAft>
            </a:pPr>
            <a:r>
              <a:rPr sz="1700" b="0" i="1">
                <a:solidFill>
                  <a:srgbClr val="595959"/>
                </a:solidFill>
                <a:latin typeface="Calibri"/>
              </a:rPr>
              <a:t>Hands up: which type did you get? And which type would you like to work with?</a:t>
            </a:r>
          </a:p>
        </p:txBody>
      </p:sp>
      <p:sp>
        <p:nvSpPr>
          <p:cNvPr id="5" name="Card 5"/>
          <p:cNvSpPr/>
          <p:nvPr/>
        </p:nvSpPr>
        <p:spPr>
          <a:xfrm>
            <a:off x="548640" y="1737360"/>
            <a:ext cx="3474720" cy="3383280"/>
          </a:xfrm>
          <a:prstGeom prst="roundRect">
            <a:avLst>
              <a:gd name="adj" fmla="val 5000"/>
            </a:avLst>
          </a:prstGeom>
          <a:solidFill>
            <a:srgbClr val="F4F8FC"/>
          </a:solidFill>
          <a:ln w="12700">
            <a:solidFill>
              <a:srgbClr val="DDE6F0"/>
            </a:solidFill>
          </a:ln>
        </p:spPr>
        <p:txBody>
          <a:bodyPr rtlCol="0" anchor="ctr"/>
          <a:lstStyle/>
          <a:p>
            <a:endParaRPr lang="en-GB"/>
          </a:p>
        </p:txBody>
      </p:sp>
      <p:sp>
        <p:nvSpPr>
          <p:cNvPr id="6" name="TextBox 6"/>
          <p:cNvSpPr txBox="1"/>
          <p:nvPr/>
        </p:nvSpPr>
        <p:spPr>
          <a:xfrm>
            <a:off x="822960" y="2057400"/>
            <a:ext cx="2926080" cy="2834640"/>
          </a:xfrm>
          <a:prstGeom prst="rect">
            <a:avLst/>
          </a:prstGeom>
          <a:noFill/>
        </p:spPr>
        <p:txBody>
          <a:bodyPr wrap="square" lIns="0" tIns="0" rIns="0" bIns="0" anchor="t"/>
          <a:lstStyle/>
          <a:p>
            <a:pPr algn="l">
              <a:spcAft>
                <a:spcPts val="600"/>
              </a:spcAft>
            </a:pPr>
            <a:r>
              <a:rPr sz="2800" b="1" i="0">
                <a:solidFill>
                  <a:srgbClr val="1F4E79"/>
                </a:solidFill>
                <a:latin typeface="Calibri"/>
              </a:rPr>
              <a:t>The Architect</a:t>
            </a:r>
          </a:p>
          <a:p>
            <a:pPr algn="l">
              <a:spcAft>
                <a:spcPts val="1400"/>
              </a:spcAft>
            </a:pPr>
            <a:r>
              <a:rPr sz="1800" b="0" i="1">
                <a:solidFill>
                  <a:srgbClr val="1F3864"/>
                </a:solidFill>
                <a:latin typeface="Calibri"/>
              </a:rPr>
              <a:t>Builds the frame before the walls.</a:t>
            </a:r>
          </a:p>
          <a:p>
            <a:pPr algn="l">
              <a:spcAft>
                <a:spcPts val="200"/>
              </a:spcAft>
            </a:pPr>
            <a:r>
              <a:rPr sz="1100" b="1" i="0">
                <a:solidFill>
                  <a:srgbClr val="1F7A4D"/>
                </a:solidFill>
                <a:latin typeface="Calibri"/>
              </a:rPr>
              <a:t>STRENGTH</a:t>
            </a:r>
          </a:p>
          <a:p>
            <a:pPr algn="l">
              <a:spcAft>
                <a:spcPts val="1000"/>
              </a:spcAft>
            </a:pPr>
            <a:r>
              <a:rPr sz="1500" b="0" i="0">
                <a:solidFill>
                  <a:srgbClr val="262626"/>
                </a:solidFill>
                <a:latin typeface="Calibri"/>
              </a:rPr>
              <a:t>Co-authors and readers can follow you; big rewrites are rare.</a:t>
            </a:r>
          </a:p>
          <a:p>
            <a:pPr algn="l">
              <a:spcAft>
                <a:spcPts val="200"/>
              </a:spcAft>
            </a:pPr>
            <a:r>
              <a:rPr sz="1100" b="1" i="0">
                <a:solidFill>
                  <a:srgbClr val="C00000"/>
                </a:solidFill>
                <a:latin typeface="Calibri"/>
              </a:rPr>
              <a:t>RISK</a:t>
            </a:r>
          </a:p>
          <a:p>
            <a:pPr algn="l">
              <a:spcAft>
                <a:spcPts val="0"/>
              </a:spcAft>
            </a:pPr>
            <a:r>
              <a:rPr sz="1500" b="0" i="0">
                <a:solidFill>
                  <a:srgbClr val="262626"/>
                </a:solidFill>
                <a:latin typeface="Calibri"/>
              </a:rPr>
              <a:t>The plan becomes a cage, and you stop discovering.</a:t>
            </a:r>
          </a:p>
        </p:txBody>
      </p:sp>
      <p:sp>
        <p:nvSpPr>
          <p:cNvPr id="7" name="Card 7"/>
          <p:cNvSpPr/>
          <p:nvPr/>
        </p:nvSpPr>
        <p:spPr>
          <a:xfrm>
            <a:off x="4297679" y="1737360"/>
            <a:ext cx="3474720" cy="3383280"/>
          </a:xfrm>
          <a:prstGeom prst="roundRect">
            <a:avLst>
              <a:gd name="adj" fmla="val 5000"/>
            </a:avLst>
          </a:prstGeom>
          <a:solidFill>
            <a:srgbClr val="F4F8FC"/>
          </a:solidFill>
          <a:ln w="12700">
            <a:solidFill>
              <a:srgbClr val="DDE6F0"/>
            </a:solidFill>
          </a:ln>
        </p:spPr>
        <p:txBody>
          <a:bodyPr rtlCol="0" anchor="ctr"/>
          <a:lstStyle/>
          <a:p>
            <a:endParaRPr lang="en-GB"/>
          </a:p>
        </p:txBody>
      </p:sp>
      <p:sp>
        <p:nvSpPr>
          <p:cNvPr id="8" name="TextBox 8"/>
          <p:cNvSpPr txBox="1"/>
          <p:nvPr/>
        </p:nvSpPr>
        <p:spPr>
          <a:xfrm>
            <a:off x="4571999" y="2057400"/>
            <a:ext cx="2926080" cy="2834640"/>
          </a:xfrm>
          <a:prstGeom prst="rect">
            <a:avLst/>
          </a:prstGeom>
          <a:noFill/>
        </p:spPr>
        <p:txBody>
          <a:bodyPr wrap="square" lIns="0" tIns="0" rIns="0" bIns="0" anchor="t"/>
          <a:lstStyle/>
          <a:p>
            <a:pPr algn="l">
              <a:spcAft>
                <a:spcPts val="600"/>
              </a:spcAft>
            </a:pPr>
            <a:r>
              <a:rPr sz="2800" b="1" i="0">
                <a:solidFill>
                  <a:srgbClr val="1F4E79"/>
                </a:solidFill>
                <a:latin typeface="Calibri"/>
              </a:rPr>
              <a:t>The Explorer</a:t>
            </a:r>
          </a:p>
          <a:p>
            <a:pPr algn="l">
              <a:spcAft>
                <a:spcPts val="1400"/>
              </a:spcAft>
            </a:pPr>
            <a:r>
              <a:rPr sz="1800" b="0" i="1">
                <a:solidFill>
                  <a:srgbClr val="1F3864"/>
                </a:solidFill>
                <a:latin typeface="Calibri"/>
              </a:rPr>
              <a:t>Finds out what they think by writing.</a:t>
            </a:r>
          </a:p>
          <a:p>
            <a:pPr algn="l">
              <a:spcAft>
                <a:spcPts val="200"/>
              </a:spcAft>
            </a:pPr>
            <a:r>
              <a:rPr sz="1100" b="1" i="0">
                <a:solidFill>
                  <a:srgbClr val="1F7A4D"/>
                </a:solidFill>
                <a:latin typeface="Calibri"/>
              </a:rPr>
              <a:t>STRENGTH</a:t>
            </a:r>
          </a:p>
          <a:p>
            <a:pPr algn="l">
              <a:spcAft>
                <a:spcPts val="1000"/>
              </a:spcAft>
            </a:pPr>
            <a:r>
              <a:rPr sz="1500" b="0" i="0">
                <a:solidFill>
                  <a:srgbClr val="262626"/>
                </a:solidFill>
                <a:latin typeface="Calibri"/>
              </a:rPr>
              <a:t>Original thinking and real insight.</a:t>
            </a:r>
          </a:p>
          <a:p>
            <a:pPr algn="l">
              <a:spcAft>
                <a:spcPts val="200"/>
              </a:spcAft>
            </a:pPr>
            <a:r>
              <a:rPr sz="1100" b="1" i="0">
                <a:solidFill>
                  <a:srgbClr val="C00000"/>
                </a:solidFill>
                <a:latin typeface="Calibri"/>
              </a:rPr>
              <a:t>RISK</a:t>
            </a:r>
          </a:p>
          <a:p>
            <a:pPr algn="l">
              <a:spcAft>
                <a:spcPts val="0"/>
              </a:spcAft>
            </a:pPr>
            <a:r>
              <a:rPr sz="1500" b="0" i="0">
                <a:solidFill>
                  <a:srgbClr val="262626"/>
                </a:solidFill>
                <a:latin typeface="Calibri"/>
              </a:rPr>
              <a:t>The reader gets your search instead of your answer.</a:t>
            </a:r>
          </a:p>
        </p:txBody>
      </p:sp>
      <p:sp>
        <p:nvSpPr>
          <p:cNvPr id="9" name="Card 9"/>
          <p:cNvSpPr/>
          <p:nvPr/>
        </p:nvSpPr>
        <p:spPr>
          <a:xfrm>
            <a:off x="8046719" y="1737360"/>
            <a:ext cx="3474720" cy="3383280"/>
          </a:xfrm>
          <a:prstGeom prst="roundRect">
            <a:avLst>
              <a:gd name="adj" fmla="val 5000"/>
            </a:avLst>
          </a:prstGeom>
          <a:solidFill>
            <a:srgbClr val="F4F8FC"/>
          </a:solidFill>
          <a:ln w="12700">
            <a:solidFill>
              <a:srgbClr val="DDE6F0"/>
            </a:solidFill>
          </a:ln>
        </p:spPr>
        <p:txBody>
          <a:bodyPr rtlCol="0" anchor="ctr"/>
          <a:lstStyle/>
          <a:p>
            <a:endParaRPr lang="en-GB"/>
          </a:p>
        </p:txBody>
      </p:sp>
      <p:sp>
        <p:nvSpPr>
          <p:cNvPr id="10" name="TextBox 10"/>
          <p:cNvSpPr txBox="1"/>
          <p:nvPr/>
        </p:nvSpPr>
        <p:spPr>
          <a:xfrm>
            <a:off x="8321039" y="2057400"/>
            <a:ext cx="2926080" cy="2834640"/>
          </a:xfrm>
          <a:prstGeom prst="rect">
            <a:avLst/>
          </a:prstGeom>
          <a:noFill/>
        </p:spPr>
        <p:txBody>
          <a:bodyPr wrap="square" lIns="0" tIns="0" rIns="0" bIns="0" anchor="t"/>
          <a:lstStyle/>
          <a:p>
            <a:pPr algn="l">
              <a:spcAft>
                <a:spcPts val="600"/>
              </a:spcAft>
            </a:pPr>
            <a:r>
              <a:rPr sz="2800" b="1" i="0">
                <a:solidFill>
                  <a:srgbClr val="1F4E79"/>
                </a:solidFill>
                <a:latin typeface="Calibri"/>
              </a:rPr>
              <a:t>The Pragmatist</a:t>
            </a:r>
          </a:p>
          <a:p>
            <a:pPr algn="l">
              <a:spcAft>
                <a:spcPts val="1400"/>
              </a:spcAft>
            </a:pPr>
            <a:r>
              <a:rPr sz="1800" b="0" i="1">
                <a:solidFill>
                  <a:srgbClr val="1F3864"/>
                </a:solidFill>
                <a:latin typeface="Calibri"/>
              </a:rPr>
              <a:t>Knows what works and delivers.</a:t>
            </a:r>
          </a:p>
          <a:p>
            <a:pPr algn="l">
              <a:spcAft>
                <a:spcPts val="200"/>
              </a:spcAft>
            </a:pPr>
            <a:r>
              <a:rPr sz="1100" b="1" i="0">
                <a:solidFill>
                  <a:srgbClr val="1F7A4D"/>
                </a:solidFill>
                <a:latin typeface="Calibri"/>
              </a:rPr>
              <a:t>STRENGTH</a:t>
            </a:r>
          </a:p>
          <a:p>
            <a:pPr algn="l">
              <a:spcAft>
                <a:spcPts val="1000"/>
              </a:spcAft>
            </a:pPr>
            <a:r>
              <a:rPr sz="1500" b="0" i="0">
                <a:solidFill>
                  <a:srgbClr val="262626"/>
                </a:solidFill>
                <a:latin typeface="Calibri"/>
              </a:rPr>
              <a:t>Speed and reliability: papers get finished.</a:t>
            </a:r>
          </a:p>
          <a:p>
            <a:pPr algn="l">
              <a:spcAft>
                <a:spcPts val="200"/>
              </a:spcAft>
            </a:pPr>
            <a:r>
              <a:rPr sz="1100" b="1" i="0">
                <a:solidFill>
                  <a:srgbClr val="C00000"/>
                </a:solidFill>
                <a:latin typeface="Calibri"/>
              </a:rPr>
              <a:t>RISK</a:t>
            </a:r>
          </a:p>
          <a:p>
            <a:pPr algn="l">
              <a:spcAft>
                <a:spcPts val="0"/>
              </a:spcAft>
            </a:pPr>
            <a:r>
              <a:rPr sz="1500" b="0" i="0">
                <a:solidFill>
                  <a:srgbClr val="262626"/>
                </a:solidFill>
                <a:latin typeface="Calibri"/>
              </a:rPr>
              <a:t>Every paper looks like the last one, whatever this reader needs.</a:t>
            </a:r>
          </a:p>
        </p:txBody>
      </p:sp>
      <p:sp>
        <p:nvSpPr>
          <p:cNvPr id="99" name="TextBox 25"/>
          <p:cNvSpPr txBox="1"/>
          <p:nvPr/>
        </p:nvSpPr>
        <p:spPr>
          <a:xfrm>
            <a:off x="7955279" y="6473952"/>
            <a:ext cx="3685032" cy="274320"/>
          </a:xfrm>
          <a:prstGeom prst="rect">
            <a:avLst/>
          </a:prstGeom>
          <a:noFill/>
        </p:spPr>
        <p:txBody>
          <a:bodyPr wrap="square" lIns="0" tIns="0" rIns="0" bIns="0" anchor="t">
            <a:spAutoFit/>
          </a:bodyPr>
          <a:lstStyle/>
          <a:p>
            <a:pPr algn="r">
              <a:spcAft>
                <a:spcPts val="400"/>
              </a:spcAft>
            </a:pPr>
            <a:r>
              <a:rPr sz="1000" b="0" i="0">
                <a:solidFill>
                  <a:srgbClr val="8C8C8C"/>
                </a:solidFill>
                <a:latin typeface="Calibri"/>
              </a:rPr>
              <a:t>wetenschappelijkschrijven.nl   </a:t>
            </a:r>
            <a:r>
              <a:rPr sz="1000" b="1" i="0">
                <a:solidFill>
                  <a:srgbClr val="1F3864"/>
                </a:solidFill>
                <a:latin typeface="Calibri"/>
              </a:rPr>
              <a:t>6</a:t>
            </a:r>
          </a:p>
        </p:txBody>
      </p:sp>
    </p:spTree>
    <p:extLst>
      <p:ext uri="{BB962C8B-B14F-4D97-AF65-F5344CB8AC3E}">
        <p14:creationId xmlns:p14="http://schemas.microsoft.com/office/powerpoint/2010/main" val="18194343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640" y="411480"/>
            <a:ext cx="11064240" cy="658368"/>
          </a:xfrm>
        </p:spPr>
        <p:txBody>
          <a:bodyPr wrap="square" lIns="18288" rIns="18288" anchor="ctr"/>
          <a:lstStyle/>
          <a:p>
            <a:pPr algn="l"/>
            <a:r>
              <a:rPr sz="3200" b="1">
                <a:solidFill>
                  <a:srgbClr val="1F3864"/>
                </a:solidFill>
                <a:latin typeface="Calibri"/>
              </a:rPr>
              <a:t>Writing steps</a:t>
            </a:r>
          </a:p>
        </p:txBody>
      </p:sp>
      <p:sp>
        <p:nvSpPr>
          <p:cNvPr id="3" name="TextBox 2"/>
          <p:cNvSpPr txBox="1"/>
          <p:nvPr/>
        </p:nvSpPr>
        <p:spPr>
          <a:xfrm>
            <a:off x="566928" y="201168"/>
            <a:ext cx="9144000" cy="274320"/>
          </a:xfrm>
          <a:prstGeom prst="rect">
            <a:avLst/>
          </a:prstGeom>
          <a:noFill/>
        </p:spPr>
        <p:txBody>
          <a:bodyPr wrap="square" lIns="0" tIns="0" rIns="0" bIns="0" anchor="t">
            <a:spAutoFit/>
          </a:bodyPr>
          <a:lstStyle/>
          <a:p>
            <a:pPr algn="l">
              <a:spcAft>
                <a:spcPts val="400"/>
              </a:spcAft>
            </a:pPr>
            <a:r>
              <a:rPr sz="1200" b="1" i="0">
                <a:solidFill>
                  <a:srgbClr val="C00000"/>
                </a:solidFill>
                <a:latin typeface="Calibri"/>
              </a:rPr>
              <a:t>OPENING</a:t>
            </a:r>
          </a:p>
        </p:txBody>
      </p:sp>
      <p:sp>
        <p:nvSpPr>
          <p:cNvPr id="4" name="TextBox 3"/>
          <p:cNvSpPr txBox="1"/>
          <p:nvPr/>
        </p:nvSpPr>
        <p:spPr>
          <a:xfrm>
            <a:off x="566928" y="1024128"/>
            <a:ext cx="10972800" cy="365760"/>
          </a:xfrm>
          <a:prstGeom prst="rect">
            <a:avLst/>
          </a:prstGeom>
          <a:noFill/>
        </p:spPr>
        <p:txBody>
          <a:bodyPr wrap="square" lIns="0" tIns="0" rIns="0" bIns="0" anchor="t">
            <a:spAutoFit/>
          </a:bodyPr>
          <a:lstStyle/>
          <a:p>
            <a:pPr algn="l">
              <a:spcAft>
                <a:spcPts val="400"/>
              </a:spcAft>
            </a:pPr>
            <a:r>
              <a:rPr sz="1700" b="0" i="1">
                <a:solidFill>
                  <a:srgbClr val="595959"/>
                </a:solidFill>
                <a:latin typeface="Calibri"/>
              </a:rPr>
              <a:t>Choose from these steps or formulate your own – steps may be repeated</a:t>
            </a:r>
          </a:p>
        </p:txBody>
      </p:sp>
      <p:sp>
        <p:nvSpPr>
          <p:cNvPr id="5" name="Rounded Rectangle 4"/>
          <p:cNvSpPr/>
          <p:nvPr/>
        </p:nvSpPr>
        <p:spPr>
          <a:xfrm>
            <a:off x="548640" y="1645920"/>
            <a:ext cx="3474720" cy="932688"/>
          </a:xfrm>
          <a:prstGeom prst="roundRect">
            <a:avLst>
              <a:gd name="adj" fmla="val 6000"/>
            </a:avLst>
          </a:prstGeom>
          <a:solidFill>
            <a:srgbClr val="F4F8FC"/>
          </a:solidFill>
          <a:ln w="12700">
            <a:solidFill>
              <a:srgbClr val="DDE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TextBox 5"/>
          <p:cNvSpPr txBox="1"/>
          <p:nvPr/>
        </p:nvSpPr>
        <p:spPr>
          <a:xfrm>
            <a:off x="777240" y="1645920"/>
            <a:ext cx="3063240" cy="932688"/>
          </a:xfrm>
          <a:prstGeom prst="rect">
            <a:avLst/>
          </a:prstGeom>
          <a:noFill/>
        </p:spPr>
        <p:txBody>
          <a:bodyPr wrap="square" lIns="0" tIns="0" rIns="0" bIns="0" anchor="ctr">
            <a:spAutoFit/>
          </a:bodyPr>
          <a:lstStyle/>
          <a:p>
            <a:pPr algn="l">
              <a:spcAft>
                <a:spcPts val="400"/>
              </a:spcAft>
            </a:pPr>
            <a:r>
              <a:rPr sz="1700" b="1" i="0">
                <a:solidFill>
                  <a:srgbClr val="1F3864"/>
                </a:solidFill>
                <a:latin typeface="Calibri"/>
              </a:rPr>
              <a:t>Write text</a:t>
            </a:r>
          </a:p>
        </p:txBody>
      </p:sp>
      <p:sp>
        <p:nvSpPr>
          <p:cNvPr id="7" name="Rounded Rectangle 6"/>
          <p:cNvSpPr/>
          <p:nvPr/>
        </p:nvSpPr>
        <p:spPr>
          <a:xfrm>
            <a:off x="4297679" y="1645920"/>
            <a:ext cx="3474720" cy="932688"/>
          </a:xfrm>
          <a:prstGeom prst="roundRect">
            <a:avLst>
              <a:gd name="adj" fmla="val 6000"/>
            </a:avLst>
          </a:prstGeom>
          <a:solidFill>
            <a:srgbClr val="F4F8FC"/>
          </a:solidFill>
          <a:ln w="12700">
            <a:solidFill>
              <a:srgbClr val="DDE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TextBox 7"/>
          <p:cNvSpPr txBox="1"/>
          <p:nvPr/>
        </p:nvSpPr>
        <p:spPr>
          <a:xfrm>
            <a:off x="4526279" y="1645920"/>
            <a:ext cx="3063240" cy="932688"/>
          </a:xfrm>
          <a:prstGeom prst="rect">
            <a:avLst/>
          </a:prstGeom>
          <a:noFill/>
        </p:spPr>
        <p:txBody>
          <a:bodyPr wrap="square" lIns="0" tIns="0" rIns="0" bIns="0" anchor="ctr">
            <a:spAutoFit/>
          </a:bodyPr>
          <a:lstStyle/>
          <a:p>
            <a:pPr algn="l">
              <a:spcAft>
                <a:spcPts val="400"/>
              </a:spcAft>
            </a:pPr>
            <a:r>
              <a:rPr sz="1700" b="1" i="0">
                <a:solidFill>
                  <a:srgbClr val="1F3864"/>
                </a:solidFill>
                <a:latin typeface="Calibri"/>
              </a:rPr>
              <a:t>Make an outline or bullet list</a:t>
            </a:r>
          </a:p>
        </p:txBody>
      </p:sp>
      <p:sp>
        <p:nvSpPr>
          <p:cNvPr id="9" name="Rounded Rectangle 8"/>
          <p:cNvSpPr/>
          <p:nvPr/>
        </p:nvSpPr>
        <p:spPr>
          <a:xfrm>
            <a:off x="8046719" y="1645920"/>
            <a:ext cx="3474720" cy="932688"/>
          </a:xfrm>
          <a:prstGeom prst="roundRect">
            <a:avLst>
              <a:gd name="adj" fmla="val 6000"/>
            </a:avLst>
          </a:prstGeom>
          <a:solidFill>
            <a:srgbClr val="F4F8FC"/>
          </a:solidFill>
          <a:ln w="12700">
            <a:solidFill>
              <a:srgbClr val="DDE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0" name="TextBox 9"/>
          <p:cNvSpPr txBox="1"/>
          <p:nvPr/>
        </p:nvSpPr>
        <p:spPr>
          <a:xfrm>
            <a:off x="8275319" y="1645920"/>
            <a:ext cx="3063240" cy="932688"/>
          </a:xfrm>
          <a:prstGeom prst="rect">
            <a:avLst/>
          </a:prstGeom>
          <a:noFill/>
        </p:spPr>
        <p:txBody>
          <a:bodyPr wrap="square" lIns="0" tIns="0" rIns="0" bIns="0" anchor="ctr">
            <a:spAutoFit/>
          </a:bodyPr>
          <a:lstStyle/>
          <a:p>
            <a:pPr algn="l">
              <a:spcAft>
                <a:spcPts val="400"/>
              </a:spcAft>
            </a:pPr>
            <a:r>
              <a:rPr sz="1700" b="1" i="0">
                <a:solidFill>
                  <a:srgbClr val="1F3864"/>
                </a:solidFill>
                <a:latin typeface="Calibri"/>
              </a:rPr>
              <a:t>Find key questions readers might have</a:t>
            </a:r>
          </a:p>
        </p:txBody>
      </p:sp>
      <p:sp>
        <p:nvSpPr>
          <p:cNvPr id="11" name="Rounded Rectangle 10"/>
          <p:cNvSpPr/>
          <p:nvPr/>
        </p:nvSpPr>
        <p:spPr>
          <a:xfrm>
            <a:off x="548640" y="2788920"/>
            <a:ext cx="3474720" cy="932688"/>
          </a:xfrm>
          <a:prstGeom prst="roundRect">
            <a:avLst>
              <a:gd name="adj" fmla="val 6000"/>
            </a:avLst>
          </a:prstGeom>
          <a:solidFill>
            <a:srgbClr val="F4F8FC"/>
          </a:solidFill>
          <a:ln w="12700">
            <a:solidFill>
              <a:srgbClr val="DDE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2" name="TextBox 11"/>
          <p:cNvSpPr txBox="1"/>
          <p:nvPr/>
        </p:nvSpPr>
        <p:spPr>
          <a:xfrm>
            <a:off x="777240" y="2788920"/>
            <a:ext cx="3063240" cy="932688"/>
          </a:xfrm>
          <a:prstGeom prst="rect">
            <a:avLst/>
          </a:prstGeom>
          <a:noFill/>
        </p:spPr>
        <p:txBody>
          <a:bodyPr wrap="square" lIns="0" tIns="0" rIns="0" bIns="0" anchor="ctr">
            <a:spAutoFit/>
          </a:bodyPr>
          <a:lstStyle/>
          <a:p>
            <a:pPr algn="l">
              <a:spcAft>
                <a:spcPts val="400"/>
              </a:spcAft>
            </a:pPr>
            <a:r>
              <a:rPr sz="1700" b="1" i="0">
                <a:solidFill>
                  <a:srgbClr val="1F3864"/>
                </a:solidFill>
                <a:latin typeface="Calibri"/>
              </a:rPr>
              <a:t>Align structure with co-authors</a:t>
            </a:r>
          </a:p>
        </p:txBody>
      </p:sp>
      <p:sp>
        <p:nvSpPr>
          <p:cNvPr id="13" name="Rounded Rectangle 12"/>
          <p:cNvSpPr/>
          <p:nvPr/>
        </p:nvSpPr>
        <p:spPr>
          <a:xfrm>
            <a:off x="4297679" y="2788920"/>
            <a:ext cx="3474720" cy="932688"/>
          </a:xfrm>
          <a:prstGeom prst="roundRect">
            <a:avLst>
              <a:gd name="adj" fmla="val 6000"/>
            </a:avLst>
          </a:prstGeom>
          <a:solidFill>
            <a:srgbClr val="F4F8FC"/>
          </a:solidFill>
          <a:ln w="12700">
            <a:solidFill>
              <a:srgbClr val="DDE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4" name="TextBox 13"/>
          <p:cNvSpPr txBox="1"/>
          <p:nvPr/>
        </p:nvSpPr>
        <p:spPr>
          <a:xfrm>
            <a:off x="4526279" y="2788920"/>
            <a:ext cx="3063240" cy="932688"/>
          </a:xfrm>
          <a:prstGeom prst="rect">
            <a:avLst/>
          </a:prstGeom>
          <a:noFill/>
        </p:spPr>
        <p:txBody>
          <a:bodyPr wrap="square" lIns="0" tIns="0" rIns="0" bIns="0" anchor="ctr">
            <a:spAutoFit/>
          </a:bodyPr>
          <a:lstStyle/>
          <a:p>
            <a:pPr algn="l">
              <a:spcAft>
                <a:spcPts val="400"/>
              </a:spcAft>
            </a:pPr>
            <a:r>
              <a:rPr sz="1700" b="1" i="0">
                <a:solidFill>
                  <a:srgbClr val="1F3864"/>
                </a:solidFill>
                <a:latin typeface="Calibri"/>
              </a:rPr>
              <a:t>Edit for style and grammar</a:t>
            </a:r>
          </a:p>
        </p:txBody>
      </p:sp>
      <p:sp>
        <p:nvSpPr>
          <p:cNvPr id="15" name="Rounded Rectangle 14"/>
          <p:cNvSpPr/>
          <p:nvPr/>
        </p:nvSpPr>
        <p:spPr>
          <a:xfrm>
            <a:off x="8046719" y="2788920"/>
            <a:ext cx="3474720" cy="932688"/>
          </a:xfrm>
          <a:prstGeom prst="roundRect">
            <a:avLst>
              <a:gd name="adj" fmla="val 6000"/>
            </a:avLst>
          </a:prstGeom>
          <a:solidFill>
            <a:srgbClr val="F4F8FC"/>
          </a:solidFill>
          <a:ln w="12700">
            <a:solidFill>
              <a:srgbClr val="DDE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6" name="TextBox 15"/>
          <p:cNvSpPr txBox="1"/>
          <p:nvPr/>
        </p:nvSpPr>
        <p:spPr>
          <a:xfrm>
            <a:off x="8275319" y="2788920"/>
            <a:ext cx="3063240" cy="932688"/>
          </a:xfrm>
          <a:prstGeom prst="rect">
            <a:avLst/>
          </a:prstGeom>
          <a:noFill/>
        </p:spPr>
        <p:txBody>
          <a:bodyPr wrap="square" lIns="0" tIns="0" rIns="0" bIns="0" anchor="ctr">
            <a:spAutoFit/>
          </a:bodyPr>
          <a:lstStyle/>
          <a:p>
            <a:pPr algn="l">
              <a:spcAft>
                <a:spcPts val="400"/>
              </a:spcAft>
            </a:pPr>
            <a:r>
              <a:rPr sz="1700" b="1" i="0">
                <a:solidFill>
                  <a:srgbClr val="1F3864"/>
                </a:solidFill>
                <a:latin typeface="Calibri"/>
              </a:rPr>
              <a:t>Rewrite</a:t>
            </a:r>
          </a:p>
        </p:txBody>
      </p:sp>
      <p:sp>
        <p:nvSpPr>
          <p:cNvPr id="17" name="Rounded Rectangle 16"/>
          <p:cNvSpPr/>
          <p:nvPr/>
        </p:nvSpPr>
        <p:spPr>
          <a:xfrm>
            <a:off x="548640" y="3931920"/>
            <a:ext cx="3474720" cy="932688"/>
          </a:xfrm>
          <a:prstGeom prst="roundRect">
            <a:avLst>
              <a:gd name="adj" fmla="val 6000"/>
            </a:avLst>
          </a:prstGeom>
          <a:solidFill>
            <a:srgbClr val="F4F8FC"/>
          </a:solidFill>
          <a:ln w="12700">
            <a:solidFill>
              <a:srgbClr val="DDE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8" name="TextBox 17"/>
          <p:cNvSpPr txBox="1"/>
          <p:nvPr/>
        </p:nvSpPr>
        <p:spPr>
          <a:xfrm>
            <a:off x="777240" y="3931920"/>
            <a:ext cx="3063240" cy="932688"/>
          </a:xfrm>
          <a:prstGeom prst="rect">
            <a:avLst/>
          </a:prstGeom>
          <a:noFill/>
        </p:spPr>
        <p:txBody>
          <a:bodyPr wrap="square" lIns="0" tIns="0" rIns="0" bIns="0" anchor="ctr">
            <a:spAutoFit/>
          </a:bodyPr>
          <a:lstStyle/>
          <a:p>
            <a:pPr algn="l">
              <a:spcAft>
                <a:spcPts val="400"/>
              </a:spcAft>
            </a:pPr>
            <a:r>
              <a:rPr sz="1700" b="1" i="0">
                <a:solidFill>
                  <a:srgbClr val="1F3864"/>
                </a:solidFill>
                <a:latin typeface="Calibri"/>
              </a:rPr>
              <a:t>Ask for feedback on …</a:t>
            </a:r>
          </a:p>
        </p:txBody>
      </p:sp>
      <p:sp>
        <p:nvSpPr>
          <p:cNvPr id="19" name="Rounded Rectangle 18"/>
          <p:cNvSpPr/>
          <p:nvPr/>
        </p:nvSpPr>
        <p:spPr>
          <a:xfrm>
            <a:off x="4297679" y="3931920"/>
            <a:ext cx="3474720" cy="932688"/>
          </a:xfrm>
          <a:prstGeom prst="roundRect">
            <a:avLst>
              <a:gd name="adj" fmla="val 6000"/>
            </a:avLst>
          </a:prstGeom>
          <a:solidFill>
            <a:srgbClr val="F4F8FC"/>
          </a:solidFill>
          <a:ln w="12700">
            <a:solidFill>
              <a:srgbClr val="DDE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0" name="TextBox 19"/>
          <p:cNvSpPr txBox="1"/>
          <p:nvPr/>
        </p:nvSpPr>
        <p:spPr>
          <a:xfrm>
            <a:off x="4526279" y="3931920"/>
            <a:ext cx="3063240" cy="932688"/>
          </a:xfrm>
          <a:prstGeom prst="rect">
            <a:avLst/>
          </a:prstGeom>
          <a:noFill/>
        </p:spPr>
        <p:txBody>
          <a:bodyPr wrap="square" lIns="0" tIns="0" rIns="0" bIns="0" anchor="ctr">
            <a:spAutoFit/>
          </a:bodyPr>
          <a:lstStyle/>
          <a:p>
            <a:pPr algn="l">
              <a:spcAft>
                <a:spcPts val="400"/>
              </a:spcAft>
            </a:pPr>
            <a:r>
              <a:rPr sz="1700" b="1" i="0">
                <a:solidFill>
                  <a:srgbClr val="1F3864"/>
                </a:solidFill>
                <a:latin typeface="Calibri"/>
              </a:rPr>
              <a:t>List key messages per section</a:t>
            </a:r>
          </a:p>
        </p:txBody>
      </p:sp>
      <p:sp>
        <p:nvSpPr>
          <p:cNvPr id="21" name="Rounded Rectangle 20"/>
          <p:cNvSpPr/>
          <p:nvPr/>
        </p:nvSpPr>
        <p:spPr>
          <a:xfrm>
            <a:off x="8046719" y="3931920"/>
            <a:ext cx="3474720" cy="932688"/>
          </a:xfrm>
          <a:prstGeom prst="roundRect">
            <a:avLst>
              <a:gd name="adj" fmla="val 6000"/>
            </a:avLst>
          </a:prstGeom>
          <a:solidFill>
            <a:srgbClr val="F4F8FC"/>
          </a:solidFill>
          <a:ln w="12700">
            <a:solidFill>
              <a:srgbClr val="DDE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2" name="TextBox 21"/>
          <p:cNvSpPr txBox="1"/>
          <p:nvPr/>
        </p:nvSpPr>
        <p:spPr>
          <a:xfrm>
            <a:off x="8275319" y="3931920"/>
            <a:ext cx="3063240" cy="932688"/>
          </a:xfrm>
          <a:prstGeom prst="rect">
            <a:avLst/>
          </a:prstGeom>
          <a:noFill/>
        </p:spPr>
        <p:txBody>
          <a:bodyPr wrap="square" lIns="0" tIns="0" rIns="0" bIns="0" anchor="ctr">
            <a:spAutoFit/>
          </a:bodyPr>
          <a:lstStyle/>
          <a:p>
            <a:pPr algn="l">
              <a:spcAft>
                <a:spcPts val="400"/>
              </a:spcAft>
            </a:pPr>
            <a:r>
              <a:rPr sz="1700" b="1" i="0">
                <a:solidFill>
                  <a:srgbClr val="1F3864"/>
                </a:solidFill>
                <a:latin typeface="Calibri"/>
              </a:rPr>
              <a:t>Discuss connections between sections</a:t>
            </a:r>
          </a:p>
        </p:txBody>
      </p:sp>
      <p:sp>
        <p:nvSpPr>
          <p:cNvPr id="23" name="Rounded Rectangle 22"/>
          <p:cNvSpPr/>
          <p:nvPr/>
        </p:nvSpPr>
        <p:spPr>
          <a:xfrm>
            <a:off x="548640" y="5074920"/>
            <a:ext cx="3474720" cy="932688"/>
          </a:xfrm>
          <a:prstGeom prst="roundRect">
            <a:avLst>
              <a:gd name="adj" fmla="val 6000"/>
            </a:avLst>
          </a:prstGeom>
          <a:solidFill>
            <a:srgbClr val="F4F8FC"/>
          </a:solidFill>
          <a:ln w="12700">
            <a:solidFill>
              <a:srgbClr val="DDE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4" name="TextBox 23"/>
          <p:cNvSpPr txBox="1"/>
          <p:nvPr/>
        </p:nvSpPr>
        <p:spPr>
          <a:xfrm>
            <a:off x="777240" y="5074920"/>
            <a:ext cx="3063240" cy="932688"/>
          </a:xfrm>
          <a:prstGeom prst="rect">
            <a:avLst/>
          </a:prstGeom>
          <a:noFill/>
        </p:spPr>
        <p:txBody>
          <a:bodyPr wrap="square" lIns="0" tIns="0" rIns="0" bIns="0" anchor="ctr">
            <a:spAutoFit/>
          </a:bodyPr>
          <a:lstStyle/>
          <a:p>
            <a:pPr algn="l">
              <a:spcAft>
                <a:spcPts val="400"/>
              </a:spcAft>
            </a:pPr>
            <a:r>
              <a:rPr sz="1700" b="1" i="0">
                <a:solidFill>
                  <a:srgbClr val="1F3864"/>
                </a:solidFill>
                <a:latin typeface="Calibri"/>
              </a:rPr>
              <a:t>Just write freely to explore ideas (rough notes)</a:t>
            </a:r>
          </a:p>
        </p:txBody>
      </p:sp>
      <p:sp>
        <p:nvSpPr>
          <p:cNvPr id="25" name="Rounded Rectangle 24"/>
          <p:cNvSpPr/>
          <p:nvPr/>
        </p:nvSpPr>
        <p:spPr>
          <a:xfrm>
            <a:off x="4297679" y="5074920"/>
            <a:ext cx="3474720" cy="932688"/>
          </a:xfrm>
          <a:prstGeom prst="roundRect">
            <a:avLst>
              <a:gd name="adj" fmla="val 6000"/>
            </a:avLst>
          </a:prstGeom>
          <a:solidFill>
            <a:srgbClr val="FFFFFF"/>
          </a:solidFill>
          <a:ln w="12700">
            <a:solidFill>
              <a:srgbClr val="A6A6A6"/>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6" name="TextBox 25"/>
          <p:cNvSpPr txBox="1"/>
          <p:nvPr/>
        </p:nvSpPr>
        <p:spPr>
          <a:xfrm>
            <a:off x="4526279" y="5074920"/>
            <a:ext cx="3063240" cy="932688"/>
          </a:xfrm>
          <a:prstGeom prst="rect">
            <a:avLst/>
          </a:prstGeom>
          <a:noFill/>
        </p:spPr>
        <p:txBody>
          <a:bodyPr wrap="square" lIns="0" tIns="0" rIns="0" bIns="0" anchor="ctr">
            <a:spAutoFit/>
          </a:bodyPr>
          <a:lstStyle/>
          <a:p>
            <a:pPr algn="l">
              <a:spcAft>
                <a:spcPts val="400"/>
              </a:spcAft>
            </a:pPr>
            <a:r>
              <a:rPr sz="1700" b="0" i="1">
                <a:solidFill>
                  <a:srgbClr val="595959"/>
                </a:solidFill>
                <a:latin typeface="Calibri"/>
              </a:rPr>
              <a:t>Your own step</a:t>
            </a:r>
          </a:p>
        </p:txBody>
      </p:sp>
      <p:sp>
        <p:nvSpPr>
          <p:cNvPr id="27" name="Rounded Rectangle 26"/>
          <p:cNvSpPr/>
          <p:nvPr/>
        </p:nvSpPr>
        <p:spPr>
          <a:xfrm>
            <a:off x="8046719" y="5074920"/>
            <a:ext cx="3474720" cy="932688"/>
          </a:xfrm>
          <a:prstGeom prst="roundRect">
            <a:avLst>
              <a:gd name="adj" fmla="val 6000"/>
            </a:avLst>
          </a:prstGeom>
          <a:solidFill>
            <a:srgbClr val="FFFFFF"/>
          </a:solidFill>
          <a:ln w="12700">
            <a:solidFill>
              <a:srgbClr val="A6A6A6"/>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8" name="TextBox 27"/>
          <p:cNvSpPr txBox="1"/>
          <p:nvPr/>
        </p:nvSpPr>
        <p:spPr>
          <a:xfrm>
            <a:off x="8275319" y="5074920"/>
            <a:ext cx="3063240" cy="932688"/>
          </a:xfrm>
          <a:prstGeom prst="rect">
            <a:avLst/>
          </a:prstGeom>
          <a:noFill/>
        </p:spPr>
        <p:txBody>
          <a:bodyPr wrap="square" lIns="0" tIns="0" rIns="0" bIns="0" anchor="ctr">
            <a:spAutoFit/>
          </a:bodyPr>
          <a:lstStyle/>
          <a:p>
            <a:pPr algn="l">
              <a:spcAft>
                <a:spcPts val="400"/>
              </a:spcAft>
            </a:pPr>
            <a:r>
              <a:rPr sz="1700" b="0" i="1">
                <a:solidFill>
                  <a:srgbClr val="595959"/>
                </a:solidFill>
                <a:latin typeface="Calibri"/>
              </a:rPr>
              <a:t>Your own step</a:t>
            </a:r>
          </a:p>
        </p:txBody>
      </p:sp>
      <p:sp>
        <p:nvSpPr>
          <p:cNvPr id="29" name="TextBox 28"/>
          <p:cNvSpPr txBox="1"/>
          <p:nvPr/>
        </p:nvSpPr>
        <p:spPr>
          <a:xfrm>
            <a:off x="7955279" y="6473952"/>
            <a:ext cx="3685032" cy="274320"/>
          </a:xfrm>
          <a:prstGeom prst="rect">
            <a:avLst/>
          </a:prstGeom>
          <a:noFill/>
        </p:spPr>
        <p:txBody>
          <a:bodyPr wrap="square" lIns="0" tIns="0" rIns="0" bIns="0" anchor="t">
            <a:spAutoFit/>
          </a:bodyPr>
          <a:lstStyle/>
          <a:p>
            <a:pPr algn="r">
              <a:spcAft>
                <a:spcPts val="400"/>
              </a:spcAft>
            </a:pPr>
            <a:r>
              <a:rPr sz="1000" b="0" i="0">
                <a:solidFill>
                  <a:srgbClr val="8C8C8C"/>
                </a:solidFill>
                <a:latin typeface="Calibri"/>
              </a:rPr>
              <a:t>wetenschappelijkschrijven.nl   </a:t>
            </a:r>
            <a:r>
              <a:rPr sz="1000" b="1" i="0">
                <a:solidFill>
                  <a:srgbClr val="1F3864"/>
                </a:solidFill>
                <a:latin typeface="Calibri"/>
              </a:rPr>
              <a:t>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F3864"/>
        </a:solidFill>
        <a:effectLst/>
      </p:bgPr>
    </p:bg>
    <p:spTree>
      <p:nvGrpSpPr>
        <p:cNvPr id="1" name=""/>
        <p:cNvGrpSpPr/>
        <p:nvPr/>
      </p:nvGrpSpPr>
      <p:grpSpPr>
        <a:xfrm>
          <a:off x="0" y="0"/>
          <a:ext cx="0" cy="0"/>
          <a:chOff x="0" y="0"/>
          <a:chExt cx="0" cy="0"/>
        </a:xfrm>
      </p:grpSpPr>
      <p:sp>
        <p:nvSpPr>
          <p:cNvPr id="3" name="TextBox 2"/>
          <p:cNvSpPr txBox="1"/>
          <p:nvPr/>
        </p:nvSpPr>
        <p:spPr>
          <a:xfrm>
            <a:off x="7589520" y="182880"/>
            <a:ext cx="4389120" cy="6400800"/>
          </a:xfrm>
          <a:prstGeom prst="rect">
            <a:avLst/>
          </a:prstGeom>
          <a:noFill/>
        </p:spPr>
        <p:txBody>
          <a:bodyPr wrap="square" lIns="0" tIns="0" rIns="0" bIns="0" anchor="ctr">
            <a:spAutoFit/>
          </a:bodyPr>
          <a:lstStyle/>
          <a:p>
            <a:pPr algn="r">
              <a:spcAft>
                <a:spcPts val="400"/>
              </a:spcAft>
            </a:pPr>
            <a:r>
              <a:rPr sz="36000" b="1" i="0">
                <a:solidFill>
                  <a:srgbClr val="2A4A80"/>
                </a:solidFill>
                <a:latin typeface="Calibri"/>
              </a:rPr>
              <a:t>1</a:t>
            </a:r>
          </a:p>
        </p:txBody>
      </p:sp>
      <p:sp>
        <p:nvSpPr>
          <p:cNvPr id="4" name="TextBox 3"/>
          <p:cNvSpPr txBox="1"/>
          <p:nvPr/>
        </p:nvSpPr>
        <p:spPr>
          <a:xfrm>
            <a:off x="822960" y="2103120"/>
            <a:ext cx="8229600" cy="457200"/>
          </a:xfrm>
          <a:prstGeom prst="rect">
            <a:avLst/>
          </a:prstGeom>
          <a:noFill/>
        </p:spPr>
        <p:txBody>
          <a:bodyPr wrap="square" lIns="0" tIns="0" rIns="0" bIns="0" anchor="t">
            <a:spAutoFit/>
          </a:bodyPr>
          <a:lstStyle/>
          <a:p>
            <a:pPr algn="l">
              <a:spcAft>
                <a:spcPts val="400"/>
              </a:spcAft>
            </a:pPr>
            <a:r>
              <a:rPr sz="1800" b="1" i="0">
                <a:solidFill>
                  <a:srgbClr val="FF9C94"/>
                </a:solidFill>
                <a:latin typeface="Calibri"/>
              </a:rPr>
              <a:t>PART 1</a:t>
            </a:r>
          </a:p>
        </p:txBody>
      </p:sp>
      <p:sp>
        <p:nvSpPr>
          <p:cNvPr id="2" name="Title 1"/>
          <p:cNvSpPr>
            <a:spLocks noGrp="1"/>
          </p:cNvSpPr>
          <p:nvPr>
            <p:ph type="title"/>
          </p:nvPr>
        </p:nvSpPr>
        <p:spPr>
          <a:xfrm>
            <a:off x="822960" y="2606040"/>
            <a:ext cx="8686800" cy="1371600"/>
          </a:xfrm>
        </p:spPr>
        <p:txBody>
          <a:bodyPr wrap="square" lIns="18288" rIns="18288" anchor="t"/>
          <a:lstStyle/>
          <a:p>
            <a:pPr algn="l"/>
            <a:r>
              <a:rPr sz="4800" b="1">
                <a:solidFill>
                  <a:srgbClr val="FFFFFF"/>
                </a:solidFill>
                <a:latin typeface="Calibri"/>
              </a:rPr>
              <a:t>From text to text plan</a:t>
            </a:r>
          </a:p>
        </p:txBody>
      </p:sp>
      <p:sp>
        <p:nvSpPr>
          <p:cNvPr id="5" name="TextBox 4"/>
          <p:cNvSpPr txBox="1"/>
          <p:nvPr/>
        </p:nvSpPr>
        <p:spPr>
          <a:xfrm>
            <a:off x="822960" y="4069080"/>
            <a:ext cx="8229600" cy="548640"/>
          </a:xfrm>
          <a:prstGeom prst="rect">
            <a:avLst/>
          </a:prstGeom>
          <a:noFill/>
        </p:spPr>
        <p:txBody>
          <a:bodyPr wrap="square" lIns="0" tIns="0" rIns="0" bIns="0" anchor="t">
            <a:spAutoFit/>
          </a:bodyPr>
          <a:lstStyle/>
          <a:p>
            <a:pPr algn="l">
              <a:spcAft>
                <a:spcPts val="400"/>
              </a:spcAft>
            </a:pPr>
            <a:r>
              <a:rPr sz="2000" b="0" i="0">
                <a:solidFill>
                  <a:srgbClr val="BDD7EE"/>
                </a:solidFill>
                <a:latin typeface="Calibri"/>
              </a:rPr>
              <a:t>Reading like a reader: which questions does a text answer?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640" y="411480"/>
            <a:ext cx="11064240" cy="658368"/>
          </a:xfrm>
        </p:spPr>
        <p:txBody>
          <a:bodyPr wrap="square" lIns="18288" rIns="18288" anchor="ctr"/>
          <a:lstStyle/>
          <a:p>
            <a:pPr algn="l"/>
            <a:r>
              <a:rPr sz="3200" b="1">
                <a:solidFill>
                  <a:srgbClr val="1F3864"/>
                </a:solidFill>
                <a:latin typeface="Calibri"/>
              </a:rPr>
              <a:t>The reader’s perspective</a:t>
            </a:r>
          </a:p>
        </p:txBody>
      </p:sp>
      <p:sp>
        <p:nvSpPr>
          <p:cNvPr id="3" name="TextBox 2"/>
          <p:cNvSpPr txBox="1"/>
          <p:nvPr/>
        </p:nvSpPr>
        <p:spPr>
          <a:xfrm>
            <a:off x="566928" y="201168"/>
            <a:ext cx="9144000" cy="274320"/>
          </a:xfrm>
          <a:prstGeom prst="rect">
            <a:avLst/>
          </a:prstGeom>
          <a:noFill/>
        </p:spPr>
        <p:txBody>
          <a:bodyPr wrap="square" lIns="0" tIns="0" rIns="0" bIns="0" anchor="t">
            <a:spAutoFit/>
          </a:bodyPr>
          <a:lstStyle/>
          <a:p>
            <a:pPr algn="l">
              <a:spcAft>
                <a:spcPts val="400"/>
              </a:spcAft>
            </a:pPr>
            <a:r>
              <a:rPr sz="1200" b="1" i="0">
                <a:solidFill>
                  <a:srgbClr val="C00000"/>
                </a:solidFill>
                <a:latin typeface="Calibri"/>
              </a:rPr>
              <a:t>PART 1 · FROM TEXT TO TEXT PLAN</a:t>
            </a:r>
          </a:p>
        </p:txBody>
      </p:sp>
      <p:pic>
        <p:nvPicPr>
          <p:cNvPr id="4" name="Picture 3" descr="image.png"/>
          <p:cNvPicPr>
            <a:picLocks noChangeAspect="1"/>
          </p:cNvPicPr>
          <p:nvPr/>
        </p:nvPicPr>
        <p:blipFill>
          <a:blip r:embed="rId2"/>
          <a:stretch>
            <a:fillRect/>
          </a:stretch>
        </p:blipFill>
        <p:spPr>
          <a:xfrm>
            <a:off x="2547279" y="1325880"/>
            <a:ext cx="7066961" cy="4937760"/>
          </a:xfrm>
          <a:prstGeom prst="rect">
            <a:avLst/>
          </a:prstGeom>
        </p:spPr>
      </p:pic>
      <p:sp>
        <p:nvSpPr>
          <p:cNvPr id="5" name="TextBox 4"/>
          <p:cNvSpPr txBox="1"/>
          <p:nvPr/>
        </p:nvSpPr>
        <p:spPr>
          <a:xfrm>
            <a:off x="7955279" y="6473952"/>
            <a:ext cx="3685032" cy="274320"/>
          </a:xfrm>
          <a:prstGeom prst="rect">
            <a:avLst/>
          </a:prstGeom>
          <a:noFill/>
        </p:spPr>
        <p:txBody>
          <a:bodyPr wrap="square" lIns="0" tIns="0" rIns="0" bIns="0" anchor="t">
            <a:spAutoFit/>
          </a:bodyPr>
          <a:lstStyle/>
          <a:p>
            <a:pPr algn="r">
              <a:spcAft>
                <a:spcPts val="400"/>
              </a:spcAft>
            </a:pPr>
            <a:r>
              <a:rPr sz="1000" b="0" i="0">
                <a:solidFill>
                  <a:srgbClr val="8C8C8C"/>
                </a:solidFill>
                <a:latin typeface="Calibri"/>
              </a:rPr>
              <a:t>wetenschappelijkschrijven.nl   </a:t>
            </a:r>
            <a:r>
              <a:rPr sz="1000" b="1" i="0">
                <a:solidFill>
                  <a:srgbClr val="1F3864"/>
                </a:solidFill>
                <a:latin typeface="Calibri"/>
              </a:rPr>
              <a:t>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640" y="411480"/>
            <a:ext cx="11064240" cy="658368"/>
          </a:xfrm>
        </p:spPr>
        <p:txBody>
          <a:bodyPr wrap="square" lIns="18288" rIns="18288" anchor="ctr"/>
          <a:lstStyle/>
          <a:p>
            <a:pPr algn="l"/>
            <a:r>
              <a:rPr sz="3200" b="1">
                <a:solidFill>
                  <a:srgbClr val="1F3864"/>
                </a:solidFill>
                <a:latin typeface="Calibri"/>
              </a:rPr>
              <a:t>Text = answers to questions</a:t>
            </a:r>
          </a:p>
        </p:txBody>
      </p:sp>
      <p:sp>
        <p:nvSpPr>
          <p:cNvPr id="3" name="TextBox 2"/>
          <p:cNvSpPr txBox="1"/>
          <p:nvPr/>
        </p:nvSpPr>
        <p:spPr>
          <a:xfrm>
            <a:off x="566928" y="201168"/>
            <a:ext cx="9144000" cy="274320"/>
          </a:xfrm>
          <a:prstGeom prst="rect">
            <a:avLst/>
          </a:prstGeom>
          <a:noFill/>
        </p:spPr>
        <p:txBody>
          <a:bodyPr wrap="square" lIns="0" tIns="0" rIns="0" bIns="0" anchor="t">
            <a:spAutoFit/>
          </a:bodyPr>
          <a:lstStyle/>
          <a:p>
            <a:pPr algn="l">
              <a:spcAft>
                <a:spcPts val="400"/>
              </a:spcAft>
            </a:pPr>
            <a:r>
              <a:rPr sz="1200" b="1" i="0">
                <a:solidFill>
                  <a:srgbClr val="C00000"/>
                </a:solidFill>
                <a:latin typeface="Calibri"/>
              </a:rPr>
              <a:t>PART 1 · FROM TEXT TO TEXT PLAN</a:t>
            </a:r>
          </a:p>
        </p:txBody>
      </p:sp>
      <p:sp>
        <p:nvSpPr>
          <p:cNvPr id="4" name="Rounded Rectangle 3"/>
          <p:cNvSpPr/>
          <p:nvPr/>
        </p:nvSpPr>
        <p:spPr>
          <a:xfrm>
            <a:off x="548640" y="2377440"/>
            <a:ext cx="2103120" cy="2011680"/>
          </a:xfrm>
          <a:prstGeom prst="roundRect">
            <a:avLst>
              <a:gd name="adj" fmla="val 6000"/>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wrap="square" lIns="109728" tIns="65836" rIns="109728" bIns="65836" rtlCol="0" anchor="ctr"/>
          <a:lstStyle/>
          <a:p>
            <a:pPr algn="ctr">
              <a:spcAft>
                <a:spcPts val="300"/>
              </a:spcAft>
            </a:pPr>
            <a:r>
              <a:rPr sz="3400" b="1" i="0">
                <a:solidFill>
                  <a:srgbClr val="FFFFFF"/>
                </a:solidFill>
                <a:latin typeface="Calibri"/>
              </a:rPr>
              <a:t>Text</a:t>
            </a:r>
          </a:p>
        </p:txBody>
      </p:sp>
      <p:sp>
        <p:nvSpPr>
          <p:cNvPr id="5" name="TextBox 4"/>
          <p:cNvSpPr txBox="1"/>
          <p:nvPr/>
        </p:nvSpPr>
        <p:spPr>
          <a:xfrm>
            <a:off x="2697480" y="2377440"/>
            <a:ext cx="640080" cy="2011680"/>
          </a:xfrm>
          <a:prstGeom prst="rect">
            <a:avLst/>
          </a:prstGeom>
          <a:noFill/>
        </p:spPr>
        <p:txBody>
          <a:bodyPr wrap="square" lIns="0" tIns="0" rIns="0" bIns="0" anchor="ctr">
            <a:spAutoFit/>
          </a:bodyPr>
          <a:lstStyle/>
          <a:p>
            <a:pPr algn="ctr">
              <a:spcAft>
                <a:spcPts val="400"/>
              </a:spcAft>
            </a:pPr>
            <a:r>
              <a:rPr sz="4800" b="1" i="0">
                <a:solidFill>
                  <a:srgbClr val="1F3864"/>
                </a:solidFill>
                <a:latin typeface="Calibri"/>
              </a:rPr>
              <a:t>=</a:t>
            </a:r>
          </a:p>
        </p:txBody>
      </p:sp>
      <p:sp>
        <p:nvSpPr>
          <p:cNvPr id="6" name="Rounded Rectangle 5"/>
          <p:cNvSpPr/>
          <p:nvPr/>
        </p:nvSpPr>
        <p:spPr>
          <a:xfrm>
            <a:off x="3383280" y="2377440"/>
            <a:ext cx="3749039" cy="2011680"/>
          </a:xfrm>
          <a:prstGeom prst="roundRect">
            <a:avLst>
              <a:gd name="adj" fmla="val 6000"/>
            </a:avLst>
          </a:prstGeom>
          <a:solidFill>
            <a:srgbClr val="F4F8FC"/>
          </a:solidFill>
          <a:ln w="12700">
            <a:solidFill>
              <a:srgbClr val="DDE6F0"/>
            </a:solidFill>
          </a:ln>
          <a:effectLst/>
        </p:spPr>
        <p:style>
          <a:lnRef idx="1">
            <a:schemeClr val="accent1"/>
          </a:lnRef>
          <a:fillRef idx="3">
            <a:schemeClr val="accent1"/>
          </a:fillRef>
          <a:effectRef idx="2">
            <a:schemeClr val="accent1"/>
          </a:effectRef>
          <a:fontRef idx="minor">
            <a:schemeClr val="lt1"/>
          </a:fontRef>
        </p:style>
        <p:txBody>
          <a:bodyPr wrap="square" lIns="109728" tIns="65836" rIns="109728" bIns="65836" rtlCol="0" anchor="ctr"/>
          <a:lstStyle/>
          <a:p>
            <a:pPr algn="ctr">
              <a:spcAft>
                <a:spcPts val="300"/>
              </a:spcAft>
            </a:pPr>
            <a:r>
              <a:rPr sz="2000" b="0" i="0">
                <a:solidFill>
                  <a:srgbClr val="595959"/>
                </a:solidFill>
                <a:latin typeface="Calibri"/>
              </a:rPr>
              <a:t>Answers to</a:t>
            </a:r>
          </a:p>
          <a:p>
            <a:pPr algn="ctr">
              <a:spcAft>
                <a:spcPts val="300"/>
              </a:spcAft>
            </a:pPr>
            <a:r>
              <a:rPr sz="2600" b="1" i="0">
                <a:solidFill>
                  <a:srgbClr val="1F3864"/>
                </a:solidFill>
                <a:latin typeface="Calibri"/>
              </a:rPr>
              <a:t>the reader’s questions</a:t>
            </a:r>
          </a:p>
        </p:txBody>
      </p:sp>
      <p:sp>
        <p:nvSpPr>
          <p:cNvPr id="7" name="TextBox 6"/>
          <p:cNvSpPr txBox="1"/>
          <p:nvPr/>
        </p:nvSpPr>
        <p:spPr>
          <a:xfrm>
            <a:off x="7178040" y="2377440"/>
            <a:ext cx="640080" cy="2011680"/>
          </a:xfrm>
          <a:prstGeom prst="rect">
            <a:avLst/>
          </a:prstGeom>
          <a:noFill/>
        </p:spPr>
        <p:txBody>
          <a:bodyPr wrap="square" lIns="0" tIns="0" rIns="0" bIns="0" anchor="ctr">
            <a:spAutoFit/>
          </a:bodyPr>
          <a:lstStyle/>
          <a:p>
            <a:pPr algn="ctr">
              <a:spcAft>
                <a:spcPts val="400"/>
              </a:spcAft>
            </a:pPr>
            <a:r>
              <a:rPr sz="4800" b="1" i="0">
                <a:solidFill>
                  <a:srgbClr val="1F3864"/>
                </a:solidFill>
                <a:latin typeface="Calibri"/>
              </a:rPr>
              <a:t>+</a:t>
            </a:r>
          </a:p>
        </p:txBody>
      </p:sp>
      <p:sp>
        <p:nvSpPr>
          <p:cNvPr id="8" name="Rounded Rectangle 7"/>
          <p:cNvSpPr/>
          <p:nvPr/>
        </p:nvSpPr>
        <p:spPr>
          <a:xfrm>
            <a:off x="7863840" y="2377440"/>
            <a:ext cx="3749039" cy="2011680"/>
          </a:xfrm>
          <a:prstGeom prst="roundRect">
            <a:avLst>
              <a:gd name="adj" fmla="val 6000"/>
            </a:avLst>
          </a:prstGeom>
          <a:solidFill>
            <a:srgbClr val="FBE3E3"/>
          </a:solidFill>
          <a:ln>
            <a:noFill/>
          </a:ln>
          <a:effectLst/>
        </p:spPr>
        <p:style>
          <a:lnRef idx="1">
            <a:schemeClr val="accent1"/>
          </a:lnRef>
          <a:fillRef idx="3">
            <a:schemeClr val="accent1"/>
          </a:fillRef>
          <a:effectRef idx="2">
            <a:schemeClr val="accent1"/>
          </a:effectRef>
          <a:fontRef idx="minor">
            <a:schemeClr val="lt1"/>
          </a:fontRef>
        </p:style>
        <p:txBody>
          <a:bodyPr wrap="square" lIns="109728" tIns="65836" rIns="109728" bIns="65836" rtlCol="0" anchor="ctr"/>
          <a:lstStyle/>
          <a:p>
            <a:pPr algn="ctr">
              <a:spcAft>
                <a:spcPts val="300"/>
              </a:spcAft>
            </a:pPr>
            <a:r>
              <a:rPr sz="2000" b="0" i="0">
                <a:solidFill>
                  <a:srgbClr val="595959"/>
                </a:solidFill>
                <a:latin typeface="Calibri"/>
              </a:rPr>
              <a:t>Answers</a:t>
            </a:r>
          </a:p>
          <a:p>
            <a:pPr algn="ctr">
              <a:spcAft>
                <a:spcPts val="300"/>
              </a:spcAft>
            </a:pPr>
            <a:r>
              <a:rPr sz="2600" b="1" i="0">
                <a:solidFill>
                  <a:srgbClr val="C00000"/>
                </a:solidFill>
                <a:latin typeface="Calibri"/>
              </a:rPr>
              <a:t>you want your readers to remember</a:t>
            </a:r>
          </a:p>
        </p:txBody>
      </p:sp>
      <p:sp>
        <p:nvSpPr>
          <p:cNvPr id="9" name="TextBox 8"/>
          <p:cNvSpPr txBox="1"/>
          <p:nvPr/>
        </p:nvSpPr>
        <p:spPr>
          <a:xfrm>
            <a:off x="3383280" y="4663440"/>
            <a:ext cx="8229600" cy="457200"/>
          </a:xfrm>
          <a:prstGeom prst="rect">
            <a:avLst/>
          </a:prstGeom>
          <a:noFill/>
        </p:spPr>
        <p:txBody>
          <a:bodyPr wrap="square" lIns="0" tIns="0" rIns="0" bIns="0" anchor="t">
            <a:spAutoFit/>
          </a:bodyPr>
          <a:lstStyle/>
          <a:p>
            <a:pPr algn="l">
              <a:spcAft>
                <a:spcPts val="400"/>
              </a:spcAft>
            </a:pPr>
            <a:r>
              <a:rPr sz="1700" b="0" i="1">
                <a:solidFill>
                  <a:srgbClr val="595959"/>
                </a:solidFill>
                <a:latin typeface="Calibri"/>
              </a:rPr>
              <a:t>The reader asks – and the writer decides what matters most.</a:t>
            </a:r>
          </a:p>
        </p:txBody>
      </p:sp>
      <p:sp>
        <p:nvSpPr>
          <p:cNvPr id="10" name="TextBox 9"/>
          <p:cNvSpPr txBox="1"/>
          <p:nvPr/>
        </p:nvSpPr>
        <p:spPr>
          <a:xfrm>
            <a:off x="7955279" y="6473952"/>
            <a:ext cx="3685032" cy="274320"/>
          </a:xfrm>
          <a:prstGeom prst="rect">
            <a:avLst/>
          </a:prstGeom>
          <a:noFill/>
        </p:spPr>
        <p:txBody>
          <a:bodyPr wrap="square" lIns="0" tIns="0" rIns="0" bIns="0" anchor="t">
            <a:spAutoFit/>
          </a:bodyPr>
          <a:lstStyle/>
          <a:p>
            <a:pPr algn="r">
              <a:spcAft>
                <a:spcPts val="400"/>
              </a:spcAft>
            </a:pPr>
            <a:r>
              <a:rPr sz="1000" b="0" i="0">
                <a:solidFill>
                  <a:srgbClr val="8C8C8C"/>
                </a:solidFill>
                <a:latin typeface="Calibri"/>
              </a:rPr>
              <a:t>wetenschappelijkschrijven.nl   </a:t>
            </a:r>
            <a:r>
              <a:rPr sz="1000" b="1" i="0">
                <a:solidFill>
                  <a:srgbClr val="1F3864"/>
                </a:solidFill>
                <a:latin typeface="Calibri"/>
              </a:rPr>
              <a:t>10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1737360"/>
            <a:ext cx="9966960" cy="1463040"/>
          </a:xfrm>
        </p:spPr>
        <p:txBody>
          <a:bodyPr wrap="square" anchor="ctr"/>
          <a:lstStyle/>
          <a:p>
            <a:pPr algn="ctr"/>
            <a:r>
              <a:rPr sz="4000" b="1">
                <a:solidFill>
                  <a:srgbClr val="1F3864"/>
                </a:solidFill>
                <a:latin typeface="Calibri"/>
              </a:rPr>
              <a:t>Why do so few households switch energy supplier?</a:t>
            </a:r>
          </a:p>
        </p:txBody>
      </p:sp>
      <p:sp>
        <p:nvSpPr>
          <p:cNvPr id="3" name="TextBox 2"/>
          <p:cNvSpPr txBox="1"/>
          <p:nvPr/>
        </p:nvSpPr>
        <p:spPr>
          <a:xfrm>
            <a:off x="1097280" y="3154680"/>
            <a:ext cx="9966960" cy="457200"/>
          </a:xfrm>
          <a:prstGeom prst="rect">
            <a:avLst/>
          </a:prstGeom>
          <a:noFill/>
        </p:spPr>
        <p:txBody>
          <a:bodyPr wrap="square" lIns="0" tIns="0" rIns="0" bIns="0" anchor="t">
            <a:spAutoFit/>
          </a:bodyPr>
          <a:lstStyle/>
          <a:p>
            <a:pPr algn="ctr">
              <a:spcAft>
                <a:spcPts val="400"/>
              </a:spcAft>
            </a:pPr>
            <a:r>
              <a:rPr sz="2200" b="0" i="1">
                <a:solidFill>
                  <a:srgbClr val="C00000"/>
                </a:solidFill>
                <a:latin typeface="Calibri"/>
              </a:rPr>
              <a:t>Evidence from billing data and a letter experiment</a:t>
            </a:r>
          </a:p>
        </p:txBody>
      </p:sp>
      <p:sp>
        <p:nvSpPr>
          <p:cNvPr id="4" name="Rounded Rectangle 3"/>
          <p:cNvSpPr/>
          <p:nvPr/>
        </p:nvSpPr>
        <p:spPr>
          <a:xfrm>
            <a:off x="3108960" y="4480560"/>
            <a:ext cx="5943600" cy="914400"/>
          </a:xfrm>
          <a:prstGeom prst="roundRect">
            <a:avLst>
              <a:gd name="adj" fmla="val 50000"/>
            </a:avLst>
          </a:prstGeom>
          <a:solidFill>
            <a:srgbClr val="F4F8FC"/>
          </a:solidFill>
          <a:ln w="12700">
            <a:solidFill>
              <a:srgbClr val="C9D9EA"/>
            </a:solidFill>
          </a:ln>
          <a:effectLst/>
        </p:spPr>
        <p:style>
          <a:lnRef idx="1">
            <a:schemeClr val="accent1"/>
          </a:lnRef>
          <a:fillRef idx="3">
            <a:schemeClr val="accent1"/>
          </a:fillRef>
          <a:effectRef idx="2">
            <a:schemeClr val="accent1"/>
          </a:effectRef>
          <a:fontRef idx="minor">
            <a:schemeClr val="lt1"/>
          </a:fontRef>
        </p:style>
        <p:txBody>
          <a:bodyPr wrap="square" lIns="109728" tIns="65836" rIns="109728" bIns="65836" rtlCol="0" anchor="ctr"/>
          <a:lstStyle/>
          <a:p>
            <a:pPr algn="ctr">
              <a:spcAft>
                <a:spcPts val="300"/>
              </a:spcAft>
            </a:pPr>
            <a:r>
              <a:rPr sz="2600" b="0" i="0">
                <a:solidFill>
                  <a:srgbClr val="0070C0"/>
                </a:solidFill>
                <a:latin typeface="Calibri"/>
              </a:rPr>
              <a:t>What are your questions as a reader?</a:t>
            </a:r>
          </a:p>
        </p:txBody>
      </p:sp>
      <p:sp>
        <p:nvSpPr>
          <p:cNvPr id="5" name="TextBox 4"/>
          <p:cNvSpPr txBox="1"/>
          <p:nvPr/>
        </p:nvSpPr>
        <p:spPr>
          <a:xfrm>
            <a:off x="7955279" y="6473952"/>
            <a:ext cx="3685032" cy="274320"/>
          </a:xfrm>
          <a:prstGeom prst="rect">
            <a:avLst/>
          </a:prstGeom>
          <a:noFill/>
        </p:spPr>
        <p:txBody>
          <a:bodyPr wrap="square" lIns="0" tIns="0" rIns="0" bIns="0" anchor="t">
            <a:spAutoFit/>
          </a:bodyPr>
          <a:lstStyle/>
          <a:p>
            <a:pPr algn="r">
              <a:spcAft>
                <a:spcPts val="400"/>
              </a:spcAft>
            </a:pPr>
            <a:r>
              <a:rPr sz="1000" b="0" i="0">
                <a:solidFill>
                  <a:srgbClr val="8C8C8C"/>
                </a:solidFill>
                <a:latin typeface="Calibri"/>
              </a:rPr>
              <a:t>wetenschappelijkschrijven.nl   </a:t>
            </a:r>
            <a:r>
              <a:rPr sz="1000" b="1" i="0">
                <a:solidFill>
                  <a:srgbClr val="1F3864"/>
                </a:solidFill>
                <a:latin typeface="Calibri"/>
              </a:rPr>
              <a:t>11</a:t>
            </a:r>
          </a:p>
        </p:txBody>
      </p:sp>
    </p:spTree>
    <p:extLst>
      <p:ext uri="{BB962C8B-B14F-4D97-AF65-F5344CB8AC3E}">
        <p14:creationId xmlns:p14="http://schemas.microsoft.com/office/powerpoint/2010/main" val="32976041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640" y="411480"/>
            <a:ext cx="11064240" cy="658368"/>
          </a:xfrm>
        </p:spPr>
        <p:txBody>
          <a:bodyPr wrap="square" lIns="18288" rIns="18288" anchor="ctr"/>
          <a:lstStyle/>
          <a:p>
            <a:pPr algn="l"/>
            <a:r>
              <a:rPr sz="3200" b="1">
                <a:solidFill>
                  <a:srgbClr val="1F3864"/>
                </a:solidFill>
                <a:latin typeface="Calibri"/>
              </a:rPr>
              <a:t>What does the reader want to know?</a:t>
            </a:r>
          </a:p>
        </p:txBody>
      </p:sp>
      <p:sp>
        <p:nvSpPr>
          <p:cNvPr id="3" name="TextBox 2"/>
          <p:cNvSpPr txBox="1"/>
          <p:nvPr/>
        </p:nvSpPr>
        <p:spPr>
          <a:xfrm>
            <a:off x="566928" y="201168"/>
            <a:ext cx="9144000" cy="274320"/>
          </a:xfrm>
          <a:prstGeom prst="rect">
            <a:avLst/>
          </a:prstGeom>
          <a:noFill/>
        </p:spPr>
        <p:txBody>
          <a:bodyPr wrap="square" lIns="0" tIns="0" rIns="0" bIns="0" anchor="t">
            <a:spAutoFit/>
          </a:bodyPr>
          <a:lstStyle/>
          <a:p>
            <a:pPr algn="l">
              <a:spcAft>
                <a:spcPts val="400"/>
              </a:spcAft>
            </a:pPr>
            <a:r>
              <a:rPr sz="1200" b="1" i="0">
                <a:solidFill>
                  <a:srgbClr val="C00000"/>
                </a:solidFill>
                <a:latin typeface="Calibri"/>
              </a:rPr>
              <a:t>PART 1 · FROM TEXT TO TEXT PLAN</a:t>
            </a:r>
          </a:p>
        </p:txBody>
      </p:sp>
      <p:sp>
        <p:nvSpPr>
          <p:cNvPr id="4" name="TextBox 3"/>
          <p:cNvSpPr txBox="1"/>
          <p:nvPr/>
        </p:nvSpPr>
        <p:spPr>
          <a:xfrm>
            <a:off x="566928" y="1024128"/>
            <a:ext cx="10972800" cy="365760"/>
          </a:xfrm>
          <a:prstGeom prst="rect">
            <a:avLst/>
          </a:prstGeom>
          <a:noFill/>
        </p:spPr>
        <p:txBody>
          <a:bodyPr wrap="square" lIns="0" tIns="0" rIns="0" bIns="0" anchor="t">
            <a:spAutoFit/>
          </a:bodyPr>
          <a:lstStyle/>
          <a:p>
            <a:pPr algn="l">
              <a:spcAft>
                <a:spcPts val="400"/>
              </a:spcAft>
            </a:pPr>
            <a:r>
              <a:rPr sz="1700" b="0" i="1">
                <a:solidFill>
                  <a:srgbClr val="595959"/>
                </a:solidFill>
                <a:latin typeface="Calibri"/>
              </a:rPr>
              <a:t>Title: “Why do so few households switch energy supplier?”</a:t>
            </a:r>
          </a:p>
        </p:txBody>
      </p:sp>
      <p:sp>
        <p:nvSpPr>
          <p:cNvPr id="5" name="Rounded Rectangle 4"/>
          <p:cNvSpPr/>
          <p:nvPr/>
        </p:nvSpPr>
        <p:spPr>
          <a:xfrm>
            <a:off x="548640" y="1554480"/>
            <a:ext cx="3474720" cy="2286000"/>
          </a:xfrm>
          <a:prstGeom prst="roundRect">
            <a:avLst>
              <a:gd name="adj" fmla="val 6000"/>
            </a:avLst>
          </a:prstGeom>
          <a:solidFill>
            <a:srgbClr val="F4F8FC"/>
          </a:solidFill>
          <a:ln w="12700">
            <a:solidFill>
              <a:srgbClr val="DDE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TextBox 5"/>
          <p:cNvSpPr txBox="1"/>
          <p:nvPr/>
        </p:nvSpPr>
        <p:spPr>
          <a:xfrm>
            <a:off x="822960" y="1554480"/>
            <a:ext cx="2926080" cy="2286000"/>
          </a:xfrm>
          <a:prstGeom prst="rect">
            <a:avLst/>
          </a:prstGeom>
          <a:noFill/>
        </p:spPr>
        <p:txBody>
          <a:bodyPr wrap="square" lIns="0" tIns="0" rIns="0" bIns="0" anchor="ctr">
            <a:spAutoFit/>
          </a:bodyPr>
          <a:lstStyle/>
          <a:p>
            <a:pPr algn="ctr">
              <a:spcAft>
                <a:spcPts val="400"/>
              </a:spcAft>
            </a:pPr>
            <a:r>
              <a:rPr sz="2800" b="1" i="0">
                <a:solidFill>
                  <a:srgbClr val="1F4E79"/>
                </a:solidFill>
                <a:latin typeface="Calibri"/>
              </a:rPr>
              <a:t>How few is “few”?</a:t>
            </a:r>
          </a:p>
        </p:txBody>
      </p:sp>
      <p:sp>
        <p:nvSpPr>
          <p:cNvPr id="9" name="Rounded Rectangle 8"/>
          <p:cNvSpPr/>
          <p:nvPr/>
        </p:nvSpPr>
        <p:spPr>
          <a:xfrm>
            <a:off x="4297679" y="1554480"/>
            <a:ext cx="3474720" cy="2286000"/>
          </a:xfrm>
          <a:prstGeom prst="roundRect">
            <a:avLst>
              <a:gd name="adj" fmla="val 6000"/>
            </a:avLst>
          </a:prstGeom>
          <a:solidFill>
            <a:srgbClr val="F4F8FC"/>
          </a:solidFill>
          <a:ln w="12700">
            <a:solidFill>
              <a:srgbClr val="DDE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0" name="TextBox 9"/>
          <p:cNvSpPr txBox="1"/>
          <p:nvPr/>
        </p:nvSpPr>
        <p:spPr>
          <a:xfrm>
            <a:off x="4571999" y="1554480"/>
            <a:ext cx="2926080" cy="2286000"/>
          </a:xfrm>
          <a:prstGeom prst="rect">
            <a:avLst/>
          </a:prstGeom>
          <a:noFill/>
        </p:spPr>
        <p:txBody>
          <a:bodyPr wrap="square" lIns="0" tIns="0" rIns="0" bIns="0" anchor="ctr">
            <a:spAutoFit/>
          </a:bodyPr>
          <a:lstStyle/>
          <a:p>
            <a:pPr algn="ctr">
              <a:spcAft>
                <a:spcPts val="400"/>
              </a:spcAft>
            </a:pPr>
            <a:r>
              <a:rPr sz="2800" b="1" i="0">
                <a:solidFill>
                  <a:srgbClr val="1F4E79"/>
                </a:solidFill>
                <a:latin typeface="Calibri"/>
              </a:rPr>
              <a:t>Why does it matter?</a:t>
            </a:r>
          </a:p>
        </p:txBody>
      </p:sp>
      <p:sp>
        <p:nvSpPr>
          <p:cNvPr id="13" name="Rounded Rectangle 12"/>
          <p:cNvSpPr/>
          <p:nvPr/>
        </p:nvSpPr>
        <p:spPr>
          <a:xfrm>
            <a:off x="8046719" y="1554480"/>
            <a:ext cx="3474720" cy="2286000"/>
          </a:xfrm>
          <a:prstGeom prst="roundRect">
            <a:avLst>
              <a:gd name="adj" fmla="val 6000"/>
            </a:avLst>
          </a:prstGeom>
          <a:solidFill>
            <a:srgbClr val="F4F8FC"/>
          </a:solidFill>
          <a:ln w="12700">
            <a:solidFill>
              <a:srgbClr val="DDE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4" name="TextBox 13"/>
          <p:cNvSpPr txBox="1"/>
          <p:nvPr/>
        </p:nvSpPr>
        <p:spPr>
          <a:xfrm>
            <a:off x="8321039" y="1554480"/>
            <a:ext cx="2926080" cy="2286000"/>
          </a:xfrm>
          <a:prstGeom prst="rect">
            <a:avLst/>
          </a:prstGeom>
          <a:noFill/>
        </p:spPr>
        <p:txBody>
          <a:bodyPr wrap="square" lIns="0" tIns="0" rIns="0" bIns="0" anchor="ctr">
            <a:spAutoFit/>
          </a:bodyPr>
          <a:lstStyle/>
          <a:p>
            <a:pPr algn="ctr">
              <a:spcAft>
                <a:spcPts val="400"/>
              </a:spcAft>
            </a:pPr>
            <a:r>
              <a:rPr sz="2800" b="1" i="0">
                <a:solidFill>
                  <a:srgbClr val="1F4E79"/>
                </a:solidFill>
                <a:latin typeface="Calibri"/>
              </a:rPr>
              <a:t>Why don’t they switch?</a:t>
            </a:r>
          </a:p>
        </p:txBody>
      </p:sp>
      <p:sp>
        <p:nvSpPr>
          <p:cNvPr id="17" name="Rounded Rectangle 16"/>
          <p:cNvSpPr/>
          <p:nvPr/>
        </p:nvSpPr>
        <p:spPr>
          <a:xfrm>
            <a:off x="548640" y="4023360"/>
            <a:ext cx="3474720" cy="2286000"/>
          </a:xfrm>
          <a:prstGeom prst="roundRect">
            <a:avLst>
              <a:gd name="adj" fmla="val 6000"/>
            </a:avLst>
          </a:prstGeom>
          <a:solidFill>
            <a:srgbClr val="F4F8FC"/>
          </a:solidFill>
          <a:ln w="12700">
            <a:solidFill>
              <a:srgbClr val="DDE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8" name="TextBox 17"/>
          <p:cNvSpPr txBox="1"/>
          <p:nvPr/>
        </p:nvSpPr>
        <p:spPr>
          <a:xfrm>
            <a:off x="822960" y="4023360"/>
            <a:ext cx="2926080" cy="2286000"/>
          </a:xfrm>
          <a:prstGeom prst="rect">
            <a:avLst/>
          </a:prstGeom>
          <a:noFill/>
        </p:spPr>
        <p:txBody>
          <a:bodyPr wrap="square" lIns="0" tIns="0" rIns="0" bIns="0" anchor="ctr">
            <a:spAutoFit/>
          </a:bodyPr>
          <a:lstStyle/>
          <a:p>
            <a:pPr algn="ctr">
              <a:spcAft>
                <a:spcPts val="400"/>
              </a:spcAft>
            </a:pPr>
            <a:r>
              <a:rPr sz="2800" b="1" i="0">
                <a:solidFill>
                  <a:srgbClr val="1F4E79"/>
                </a:solidFill>
                <a:latin typeface="Calibri"/>
              </a:rPr>
              <a:t>How do we know?</a:t>
            </a:r>
          </a:p>
        </p:txBody>
      </p:sp>
      <p:sp>
        <p:nvSpPr>
          <p:cNvPr id="21" name="Rounded Rectangle 20"/>
          <p:cNvSpPr/>
          <p:nvPr/>
        </p:nvSpPr>
        <p:spPr>
          <a:xfrm>
            <a:off x="4297679" y="4023360"/>
            <a:ext cx="3474720" cy="2286000"/>
          </a:xfrm>
          <a:prstGeom prst="roundRect">
            <a:avLst>
              <a:gd name="adj" fmla="val 6000"/>
            </a:avLst>
          </a:prstGeom>
          <a:solidFill>
            <a:srgbClr val="F4F8FC"/>
          </a:solidFill>
          <a:ln w="12700">
            <a:solidFill>
              <a:srgbClr val="DDE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2" name="TextBox 21"/>
          <p:cNvSpPr txBox="1"/>
          <p:nvPr/>
        </p:nvSpPr>
        <p:spPr>
          <a:xfrm>
            <a:off x="4571999" y="4023360"/>
            <a:ext cx="2926080" cy="2286000"/>
          </a:xfrm>
          <a:prstGeom prst="rect">
            <a:avLst/>
          </a:prstGeom>
          <a:noFill/>
        </p:spPr>
        <p:txBody>
          <a:bodyPr wrap="square" lIns="0" tIns="0" rIns="0" bIns="0" anchor="ctr">
            <a:spAutoFit/>
          </a:bodyPr>
          <a:lstStyle/>
          <a:p>
            <a:pPr algn="ctr">
              <a:spcAft>
                <a:spcPts val="400"/>
              </a:spcAft>
            </a:pPr>
            <a:r>
              <a:rPr sz="2800" b="1" i="0">
                <a:solidFill>
                  <a:srgbClr val="1F4E79"/>
                </a:solidFill>
                <a:latin typeface="Calibri"/>
              </a:rPr>
              <a:t>What can be done?</a:t>
            </a:r>
          </a:p>
        </p:txBody>
      </p:sp>
      <p:sp>
        <p:nvSpPr>
          <p:cNvPr id="26" name="TextBox 25"/>
          <p:cNvSpPr txBox="1"/>
          <p:nvPr/>
        </p:nvSpPr>
        <p:spPr>
          <a:xfrm>
            <a:off x="7955279" y="6473952"/>
            <a:ext cx="3685032" cy="274320"/>
          </a:xfrm>
          <a:prstGeom prst="rect">
            <a:avLst/>
          </a:prstGeom>
          <a:noFill/>
        </p:spPr>
        <p:txBody>
          <a:bodyPr wrap="square" lIns="0" tIns="0" rIns="0" bIns="0" anchor="t">
            <a:spAutoFit/>
          </a:bodyPr>
          <a:lstStyle/>
          <a:p>
            <a:pPr algn="r">
              <a:spcAft>
                <a:spcPts val="400"/>
              </a:spcAft>
            </a:pPr>
            <a:r>
              <a:rPr sz="1000" b="0" i="0">
                <a:solidFill>
                  <a:srgbClr val="8C8C8C"/>
                </a:solidFill>
                <a:latin typeface="Calibri"/>
              </a:rPr>
              <a:t>wetenschappelijkschrijven.nl   </a:t>
            </a:r>
            <a:r>
              <a:rPr sz="1000" b="1" i="0">
                <a:solidFill>
                  <a:srgbClr val="1F3864"/>
                </a:solidFill>
                <a:latin typeface="Calibri"/>
              </a:rPr>
              <a:t>12</a:t>
            </a:r>
          </a:p>
        </p:txBody>
      </p:sp>
    </p:spTree>
    <p:extLst>
      <p:ext uri="{BB962C8B-B14F-4D97-AF65-F5344CB8AC3E}">
        <p14:creationId xmlns:p14="http://schemas.microsoft.com/office/powerpoint/2010/main" val="18194343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640" y="411480"/>
            <a:ext cx="11064240" cy="658368"/>
          </a:xfrm>
        </p:spPr>
        <p:txBody>
          <a:bodyPr wrap="square" lIns="18288" rIns="18288" anchor="ctr"/>
          <a:lstStyle/>
          <a:p>
            <a:pPr algn="l"/>
            <a:r>
              <a:rPr sz="3200" b="1">
                <a:solidFill>
                  <a:srgbClr val="1F3864"/>
                </a:solidFill>
                <a:latin typeface="Calibri"/>
              </a:rPr>
              <a:t>What does the reader want to know?</a:t>
            </a:r>
          </a:p>
        </p:txBody>
      </p:sp>
      <p:sp>
        <p:nvSpPr>
          <p:cNvPr id="3" name="TextBox 2"/>
          <p:cNvSpPr txBox="1"/>
          <p:nvPr/>
        </p:nvSpPr>
        <p:spPr>
          <a:xfrm>
            <a:off x="566928" y="201168"/>
            <a:ext cx="9144000" cy="274320"/>
          </a:xfrm>
          <a:prstGeom prst="rect">
            <a:avLst/>
          </a:prstGeom>
          <a:noFill/>
        </p:spPr>
        <p:txBody>
          <a:bodyPr wrap="square" lIns="0" tIns="0" rIns="0" bIns="0" anchor="t">
            <a:spAutoFit/>
          </a:bodyPr>
          <a:lstStyle/>
          <a:p>
            <a:pPr algn="l">
              <a:spcAft>
                <a:spcPts val="400"/>
              </a:spcAft>
            </a:pPr>
            <a:r>
              <a:rPr sz="1200" b="1" i="0">
                <a:solidFill>
                  <a:srgbClr val="C00000"/>
                </a:solidFill>
                <a:latin typeface="Calibri"/>
              </a:rPr>
              <a:t>PART 1 · FROM TEXT TO TEXT PLAN</a:t>
            </a:r>
          </a:p>
        </p:txBody>
      </p:sp>
      <p:sp>
        <p:nvSpPr>
          <p:cNvPr id="4" name="TextBox 3"/>
          <p:cNvSpPr txBox="1"/>
          <p:nvPr/>
        </p:nvSpPr>
        <p:spPr>
          <a:xfrm>
            <a:off x="566928" y="1024128"/>
            <a:ext cx="10972800" cy="365760"/>
          </a:xfrm>
          <a:prstGeom prst="rect">
            <a:avLst/>
          </a:prstGeom>
          <a:noFill/>
        </p:spPr>
        <p:txBody>
          <a:bodyPr wrap="square" lIns="0" tIns="0" rIns="0" bIns="0" anchor="t">
            <a:spAutoFit/>
          </a:bodyPr>
          <a:lstStyle/>
          <a:p>
            <a:pPr algn="l">
              <a:spcAft>
                <a:spcPts val="400"/>
              </a:spcAft>
            </a:pPr>
            <a:r>
              <a:rPr sz="1700" b="0" i="1">
                <a:solidFill>
                  <a:srgbClr val="595959"/>
                </a:solidFill>
                <a:latin typeface="Calibri"/>
              </a:rPr>
              <a:t>Title: “Why do so few households switch energy supplier?”</a:t>
            </a:r>
          </a:p>
        </p:txBody>
      </p:sp>
      <p:sp>
        <p:nvSpPr>
          <p:cNvPr id="5" name="Rounded Rectangle 4"/>
          <p:cNvSpPr/>
          <p:nvPr/>
        </p:nvSpPr>
        <p:spPr>
          <a:xfrm>
            <a:off x="548640" y="1554480"/>
            <a:ext cx="3474720" cy="2286000"/>
          </a:xfrm>
          <a:prstGeom prst="roundRect">
            <a:avLst>
              <a:gd name="adj" fmla="val 6000"/>
            </a:avLst>
          </a:prstGeom>
          <a:solidFill>
            <a:srgbClr val="F4F8FC"/>
          </a:solidFill>
          <a:ln w="12700">
            <a:solidFill>
              <a:srgbClr val="DDE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TextBox 5"/>
          <p:cNvSpPr txBox="1"/>
          <p:nvPr/>
        </p:nvSpPr>
        <p:spPr>
          <a:xfrm>
            <a:off x="777240" y="1719072"/>
            <a:ext cx="3017520" cy="411480"/>
          </a:xfrm>
          <a:prstGeom prst="rect">
            <a:avLst/>
          </a:prstGeom>
          <a:noFill/>
        </p:spPr>
        <p:txBody>
          <a:bodyPr wrap="square" lIns="0" tIns="0" rIns="0" bIns="0" anchor="t">
            <a:spAutoFit/>
          </a:bodyPr>
          <a:lstStyle/>
          <a:p>
            <a:pPr algn="l">
              <a:spcAft>
                <a:spcPts val="400"/>
              </a:spcAft>
            </a:pPr>
            <a:r>
              <a:rPr sz="1800" b="1" i="0">
                <a:solidFill>
                  <a:srgbClr val="1F4E79"/>
                </a:solidFill>
                <a:latin typeface="Calibri"/>
              </a:rPr>
              <a:t>How few is “few”?</a:t>
            </a:r>
          </a:p>
        </p:txBody>
      </p:sp>
      <p:sp>
        <p:nvSpPr>
          <p:cNvPr id="7" name="TextBox 6"/>
          <p:cNvSpPr txBox="1"/>
          <p:nvPr/>
        </p:nvSpPr>
        <p:spPr>
          <a:xfrm>
            <a:off x="777240" y="2176272"/>
            <a:ext cx="3017520" cy="1234440"/>
          </a:xfrm>
          <a:prstGeom prst="rect">
            <a:avLst/>
          </a:prstGeom>
          <a:noFill/>
        </p:spPr>
        <p:txBody>
          <a:bodyPr wrap="square" lIns="0" tIns="0" rIns="0" bIns="0" anchor="t">
            <a:spAutoFit/>
          </a:bodyPr>
          <a:lstStyle/>
          <a:p>
            <a:pPr algn="l">
              <a:spcAft>
                <a:spcPts val="300"/>
              </a:spcAft>
            </a:pPr>
            <a:r>
              <a:rPr sz="1400" b="1" i="0">
                <a:solidFill>
                  <a:srgbClr val="0070C0"/>
                </a:solidFill>
                <a:latin typeface="Calibri"/>
              </a:rPr>
              <a:t>?  </a:t>
            </a:r>
            <a:r>
              <a:rPr sz="1400" b="0" i="0">
                <a:solidFill>
                  <a:srgbClr val="262626"/>
                </a:solidFill>
                <a:latin typeface="Calibri"/>
              </a:rPr>
              <a:t>What percentage switches?</a:t>
            </a:r>
          </a:p>
          <a:p>
            <a:pPr algn="l">
              <a:spcAft>
                <a:spcPts val="300"/>
              </a:spcAft>
            </a:pPr>
            <a:r>
              <a:rPr sz="1400" b="1" i="0">
                <a:solidFill>
                  <a:srgbClr val="0070C0"/>
                </a:solidFill>
                <a:latin typeface="Calibri"/>
              </a:rPr>
              <a:t>?  </a:t>
            </a:r>
            <a:r>
              <a:rPr sz="1400" b="0" i="0">
                <a:solidFill>
                  <a:srgbClr val="262626"/>
                </a:solidFill>
                <a:latin typeface="Calibri"/>
              </a:rPr>
              <a:t>Few compared to what?</a:t>
            </a:r>
          </a:p>
          <a:p>
            <a:pPr algn="l">
              <a:spcAft>
                <a:spcPts val="300"/>
              </a:spcAft>
            </a:pPr>
            <a:r>
              <a:rPr sz="1400" b="1" i="0">
                <a:solidFill>
                  <a:srgbClr val="0070C0"/>
                </a:solidFill>
                <a:latin typeface="Calibri"/>
              </a:rPr>
              <a:t>?  </a:t>
            </a:r>
            <a:r>
              <a:rPr sz="1400" b="0" i="0">
                <a:solidFill>
                  <a:srgbClr val="262626"/>
                </a:solidFill>
                <a:latin typeface="Calibri"/>
              </a:rPr>
              <a:t>Which households, which country, which period?</a:t>
            </a:r>
          </a:p>
        </p:txBody>
      </p:sp>
      <p:sp>
        <p:nvSpPr>
          <p:cNvPr id="8" name="TextBox 7"/>
          <p:cNvSpPr txBox="1"/>
          <p:nvPr/>
        </p:nvSpPr>
        <p:spPr>
          <a:xfrm>
            <a:off x="777240" y="3410711"/>
            <a:ext cx="3017520" cy="320040"/>
          </a:xfrm>
          <a:prstGeom prst="rect">
            <a:avLst/>
          </a:prstGeom>
          <a:noFill/>
        </p:spPr>
        <p:txBody>
          <a:bodyPr wrap="square" lIns="0" tIns="0" rIns="0" bIns="0" anchor="t">
            <a:spAutoFit/>
          </a:bodyPr>
          <a:lstStyle/>
          <a:p>
            <a:pPr algn="l">
              <a:spcAft>
                <a:spcPts val="400"/>
              </a:spcAft>
            </a:pPr>
            <a:r>
              <a:rPr sz="1200" b="1" i="0">
                <a:solidFill>
                  <a:srgbClr val="C00000"/>
                </a:solidFill>
                <a:latin typeface="Calibri"/>
              </a:rPr>
              <a:t>→ Partly answered in ¶5</a:t>
            </a:r>
          </a:p>
        </p:txBody>
      </p:sp>
      <p:sp>
        <p:nvSpPr>
          <p:cNvPr id="9" name="Rounded Rectangle 8"/>
          <p:cNvSpPr/>
          <p:nvPr/>
        </p:nvSpPr>
        <p:spPr>
          <a:xfrm>
            <a:off x="4297679" y="1554480"/>
            <a:ext cx="3474720" cy="2286000"/>
          </a:xfrm>
          <a:prstGeom prst="roundRect">
            <a:avLst>
              <a:gd name="adj" fmla="val 6000"/>
            </a:avLst>
          </a:prstGeom>
          <a:solidFill>
            <a:srgbClr val="F4F8FC"/>
          </a:solidFill>
          <a:ln w="12700">
            <a:solidFill>
              <a:srgbClr val="DDE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0" name="TextBox 9"/>
          <p:cNvSpPr txBox="1"/>
          <p:nvPr/>
        </p:nvSpPr>
        <p:spPr>
          <a:xfrm>
            <a:off x="4526279" y="1719072"/>
            <a:ext cx="3017520" cy="411480"/>
          </a:xfrm>
          <a:prstGeom prst="rect">
            <a:avLst/>
          </a:prstGeom>
          <a:noFill/>
        </p:spPr>
        <p:txBody>
          <a:bodyPr wrap="square" lIns="0" tIns="0" rIns="0" bIns="0" anchor="t">
            <a:spAutoFit/>
          </a:bodyPr>
          <a:lstStyle/>
          <a:p>
            <a:pPr algn="l">
              <a:spcAft>
                <a:spcPts val="400"/>
              </a:spcAft>
            </a:pPr>
            <a:r>
              <a:rPr sz="1800" b="1" i="0">
                <a:solidFill>
                  <a:srgbClr val="1F4E79"/>
                </a:solidFill>
                <a:latin typeface="Calibri"/>
              </a:rPr>
              <a:t>Why does it matter?</a:t>
            </a:r>
          </a:p>
        </p:txBody>
      </p:sp>
      <p:sp>
        <p:nvSpPr>
          <p:cNvPr id="11" name="TextBox 10"/>
          <p:cNvSpPr txBox="1"/>
          <p:nvPr/>
        </p:nvSpPr>
        <p:spPr>
          <a:xfrm>
            <a:off x="4526279" y="2176272"/>
            <a:ext cx="3017520" cy="1234440"/>
          </a:xfrm>
          <a:prstGeom prst="rect">
            <a:avLst/>
          </a:prstGeom>
          <a:noFill/>
        </p:spPr>
        <p:txBody>
          <a:bodyPr wrap="square" lIns="0" tIns="0" rIns="0" bIns="0" anchor="t">
            <a:spAutoFit/>
          </a:bodyPr>
          <a:lstStyle/>
          <a:p>
            <a:pPr algn="l">
              <a:spcAft>
                <a:spcPts val="300"/>
              </a:spcAft>
            </a:pPr>
            <a:r>
              <a:rPr sz="1400" b="1" i="0">
                <a:solidFill>
                  <a:srgbClr val="0070C0"/>
                </a:solidFill>
                <a:latin typeface="Calibri"/>
              </a:rPr>
              <a:t>?  </a:t>
            </a:r>
            <a:r>
              <a:rPr sz="1400" b="0" i="0">
                <a:solidFill>
                  <a:srgbClr val="262626"/>
                </a:solidFill>
                <a:latin typeface="Calibri"/>
              </a:rPr>
              <a:t>Is not switching a problem?</a:t>
            </a:r>
          </a:p>
          <a:p>
            <a:pPr algn="l">
              <a:spcAft>
                <a:spcPts val="300"/>
              </a:spcAft>
            </a:pPr>
            <a:r>
              <a:rPr sz="1400" b="1" i="0">
                <a:solidFill>
                  <a:srgbClr val="0070C0"/>
                </a:solidFill>
                <a:latin typeface="Calibri"/>
              </a:rPr>
              <a:t>?  </a:t>
            </a:r>
            <a:r>
              <a:rPr sz="1400" b="0" i="0">
                <a:solidFill>
                  <a:srgbClr val="262626"/>
                </a:solidFill>
                <a:latin typeface="Calibri"/>
              </a:rPr>
              <a:t>What does staying cost households?</a:t>
            </a:r>
          </a:p>
          <a:p>
            <a:pPr algn="l">
              <a:spcAft>
                <a:spcPts val="300"/>
              </a:spcAft>
            </a:pPr>
            <a:r>
              <a:rPr sz="1400" b="1" i="0">
                <a:solidFill>
                  <a:srgbClr val="0070C0"/>
                </a:solidFill>
                <a:latin typeface="Calibri"/>
              </a:rPr>
              <a:t>?  </a:t>
            </a:r>
            <a:r>
              <a:rPr sz="1400" b="0" i="0">
                <a:solidFill>
                  <a:srgbClr val="262626"/>
                </a:solidFill>
                <a:latin typeface="Calibri"/>
              </a:rPr>
              <a:t>Who loses: households, competition?</a:t>
            </a:r>
          </a:p>
        </p:txBody>
      </p:sp>
      <p:sp>
        <p:nvSpPr>
          <p:cNvPr id="12" name="TextBox 11"/>
          <p:cNvSpPr txBox="1"/>
          <p:nvPr/>
        </p:nvSpPr>
        <p:spPr>
          <a:xfrm>
            <a:off x="4526279" y="3410711"/>
            <a:ext cx="3017520" cy="320040"/>
          </a:xfrm>
          <a:prstGeom prst="rect">
            <a:avLst/>
          </a:prstGeom>
          <a:noFill/>
        </p:spPr>
        <p:txBody>
          <a:bodyPr wrap="square" lIns="0" tIns="0" rIns="0" bIns="0" anchor="t">
            <a:spAutoFit/>
          </a:bodyPr>
          <a:lstStyle/>
          <a:p>
            <a:pPr algn="l">
              <a:spcAft>
                <a:spcPts val="400"/>
              </a:spcAft>
            </a:pPr>
            <a:r>
              <a:rPr sz="1200" b="1" i="0">
                <a:solidFill>
                  <a:srgbClr val="C00000"/>
                </a:solidFill>
                <a:latin typeface="Calibri"/>
              </a:rPr>
              <a:t>→ Answered in ¶1</a:t>
            </a:r>
          </a:p>
        </p:txBody>
      </p:sp>
      <p:sp>
        <p:nvSpPr>
          <p:cNvPr id="13" name="Rounded Rectangle 12"/>
          <p:cNvSpPr/>
          <p:nvPr/>
        </p:nvSpPr>
        <p:spPr>
          <a:xfrm>
            <a:off x="8046719" y="1554480"/>
            <a:ext cx="3474720" cy="2286000"/>
          </a:xfrm>
          <a:prstGeom prst="roundRect">
            <a:avLst>
              <a:gd name="adj" fmla="val 6000"/>
            </a:avLst>
          </a:prstGeom>
          <a:solidFill>
            <a:srgbClr val="F4F8FC"/>
          </a:solidFill>
          <a:ln w="12700">
            <a:solidFill>
              <a:srgbClr val="DDE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4" name="TextBox 13"/>
          <p:cNvSpPr txBox="1"/>
          <p:nvPr/>
        </p:nvSpPr>
        <p:spPr>
          <a:xfrm>
            <a:off x="8275319" y="1719072"/>
            <a:ext cx="3017520" cy="411480"/>
          </a:xfrm>
          <a:prstGeom prst="rect">
            <a:avLst/>
          </a:prstGeom>
          <a:noFill/>
        </p:spPr>
        <p:txBody>
          <a:bodyPr wrap="square" lIns="0" tIns="0" rIns="0" bIns="0" anchor="t">
            <a:spAutoFit/>
          </a:bodyPr>
          <a:lstStyle/>
          <a:p>
            <a:pPr algn="l">
              <a:spcAft>
                <a:spcPts val="400"/>
              </a:spcAft>
            </a:pPr>
            <a:r>
              <a:rPr sz="1800" b="1" i="0">
                <a:solidFill>
                  <a:srgbClr val="1F4E79"/>
                </a:solidFill>
                <a:latin typeface="Calibri"/>
              </a:rPr>
              <a:t>Why don’t they switch?</a:t>
            </a:r>
          </a:p>
        </p:txBody>
      </p:sp>
      <p:sp>
        <p:nvSpPr>
          <p:cNvPr id="15" name="TextBox 14"/>
          <p:cNvSpPr txBox="1"/>
          <p:nvPr/>
        </p:nvSpPr>
        <p:spPr>
          <a:xfrm>
            <a:off x="8275319" y="2176272"/>
            <a:ext cx="3017520" cy="1234440"/>
          </a:xfrm>
          <a:prstGeom prst="rect">
            <a:avLst/>
          </a:prstGeom>
          <a:noFill/>
        </p:spPr>
        <p:txBody>
          <a:bodyPr wrap="square" lIns="0" tIns="0" rIns="0" bIns="0" anchor="t">
            <a:spAutoFit/>
          </a:bodyPr>
          <a:lstStyle/>
          <a:p>
            <a:pPr algn="l">
              <a:spcAft>
                <a:spcPts val="300"/>
              </a:spcAft>
            </a:pPr>
            <a:r>
              <a:rPr sz="1400" b="1" i="0">
                <a:solidFill>
                  <a:srgbClr val="0070C0"/>
                </a:solidFill>
                <a:latin typeface="Calibri"/>
              </a:rPr>
              <a:t>?  </a:t>
            </a:r>
            <a:r>
              <a:rPr sz="1400" b="0" i="0">
                <a:solidFill>
                  <a:srgbClr val="262626"/>
                </a:solidFill>
                <a:latin typeface="Calibri"/>
              </a:rPr>
              <a:t>Lack of information, hassle, distrust or habit?</a:t>
            </a:r>
          </a:p>
          <a:p>
            <a:pPr algn="l">
              <a:spcAft>
                <a:spcPts val="300"/>
              </a:spcAft>
            </a:pPr>
            <a:r>
              <a:rPr sz="1400" b="1" i="0">
                <a:solidFill>
                  <a:srgbClr val="0070C0"/>
                </a:solidFill>
                <a:latin typeface="Calibri"/>
              </a:rPr>
              <a:t>?  </a:t>
            </a:r>
            <a:r>
              <a:rPr sz="1400" b="0" i="0">
                <a:solidFill>
                  <a:srgbClr val="262626"/>
                </a:solidFill>
                <a:latin typeface="Calibri"/>
              </a:rPr>
              <a:t>Which reason matters most?</a:t>
            </a:r>
          </a:p>
          <a:p>
            <a:pPr algn="l">
              <a:spcAft>
                <a:spcPts val="300"/>
              </a:spcAft>
            </a:pPr>
            <a:r>
              <a:rPr sz="1400" b="1" i="0">
                <a:solidFill>
                  <a:srgbClr val="0070C0"/>
                </a:solidFill>
                <a:latin typeface="Calibri"/>
              </a:rPr>
              <a:t>?  </a:t>
            </a:r>
            <a:r>
              <a:rPr sz="1400" b="0" i="0">
                <a:solidFill>
                  <a:srgbClr val="262626"/>
                </a:solidFill>
                <a:latin typeface="Calibri"/>
              </a:rPr>
              <a:t>Does it differ between groups?</a:t>
            </a:r>
          </a:p>
        </p:txBody>
      </p:sp>
      <p:sp>
        <p:nvSpPr>
          <p:cNvPr id="16" name="TextBox 15"/>
          <p:cNvSpPr txBox="1"/>
          <p:nvPr/>
        </p:nvSpPr>
        <p:spPr>
          <a:xfrm>
            <a:off x="8275319" y="3410711"/>
            <a:ext cx="3017520" cy="320040"/>
          </a:xfrm>
          <a:prstGeom prst="rect">
            <a:avLst/>
          </a:prstGeom>
          <a:noFill/>
        </p:spPr>
        <p:txBody>
          <a:bodyPr wrap="square" lIns="0" tIns="0" rIns="0" bIns="0" anchor="t">
            <a:spAutoFit/>
          </a:bodyPr>
          <a:lstStyle/>
          <a:p>
            <a:pPr algn="l">
              <a:spcAft>
                <a:spcPts val="400"/>
              </a:spcAft>
            </a:pPr>
            <a:r>
              <a:rPr sz="1200" b="1" i="0">
                <a:solidFill>
                  <a:srgbClr val="C00000"/>
                </a:solidFill>
                <a:latin typeface="Calibri"/>
              </a:rPr>
              <a:t>→ Answered in ¶2 and ¶5</a:t>
            </a:r>
          </a:p>
        </p:txBody>
      </p:sp>
      <p:sp>
        <p:nvSpPr>
          <p:cNvPr id="17" name="Rounded Rectangle 16"/>
          <p:cNvSpPr/>
          <p:nvPr/>
        </p:nvSpPr>
        <p:spPr>
          <a:xfrm>
            <a:off x="548640" y="4023360"/>
            <a:ext cx="3474720" cy="2286000"/>
          </a:xfrm>
          <a:prstGeom prst="roundRect">
            <a:avLst>
              <a:gd name="adj" fmla="val 6000"/>
            </a:avLst>
          </a:prstGeom>
          <a:solidFill>
            <a:srgbClr val="F4F8FC"/>
          </a:solidFill>
          <a:ln w="12700">
            <a:solidFill>
              <a:srgbClr val="DDE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8" name="TextBox 17"/>
          <p:cNvSpPr txBox="1"/>
          <p:nvPr/>
        </p:nvSpPr>
        <p:spPr>
          <a:xfrm>
            <a:off x="777240" y="4187952"/>
            <a:ext cx="3017520" cy="411480"/>
          </a:xfrm>
          <a:prstGeom prst="rect">
            <a:avLst/>
          </a:prstGeom>
          <a:noFill/>
        </p:spPr>
        <p:txBody>
          <a:bodyPr wrap="square" lIns="0" tIns="0" rIns="0" bIns="0" anchor="t">
            <a:spAutoFit/>
          </a:bodyPr>
          <a:lstStyle/>
          <a:p>
            <a:pPr algn="l">
              <a:spcAft>
                <a:spcPts val="400"/>
              </a:spcAft>
            </a:pPr>
            <a:r>
              <a:rPr sz="1800" b="1" i="0">
                <a:solidFill>
                  <a:srgbClr val="1F4E79"/>
                </a:solidFill>
                <a:latin typeface="Calibri"/>
              </a:rPr>
              <a:t>How do we know?</a:t>
            </a:r>
          </a:p>
        </p:txBody>
      </p:sp>
      <p:sp>
        <p:nvSpPr>
          <p:cNvPr id="19" name="TextBox 18"/>
          <p:cNvSpPr txBox="1"/>
          <p:nvPr/>
        </p:nvSpPr>
        <p:spPr>
          <a:xfrm>
            <a:off x="777240" y="4645152"/>
            <a:ext cx="3017520" cy="1234440"/>
          </a:xfrm>
          <a:prstGeom prst="rect">
            <a:avLst/>
          </a:prstGeom>
          <a:noFill/>
        </p:spPr>
        <p:txBody>
          <a:bodyPr wrap="square" lIns="0" tIns="0" rIns="0" bIns="0" anchor="t">
            <a:spAutoFit/>
          </a:bodyPr>
          <a:lstStyle/>
          <a:p>
            <a:pPr algn="l">
              <a:spcAft>
                <a:spcPts val="300"/>
              </a:spcAft>
            </a:pPr>
            <a:r>
              <a:rPr sz="1400" b="1" i="0">
                <a:solidFill>
                  <a:srgbClr val="0070C0"/>
                </a:solidFill>
                <a:latin typeface="Calibri"/>
              </a:rPr>
              <a:t>?  </a:t>
            </a:r>
            <a:r>
              <a:rPr sz="1400" b="0" i="0">
                <a:solidFill>
                  <a:srgbClr val="262626"/>
                </a:solidFill>
                <a:latin typeface="Calibri"/>
              </a:rPr>
              <a:t>Survey, billing data or experiment?</a:t>
            </a:r>
          </a:p>
          <a:p>
            <a:pPr algn="l">
              <a:spcAft>
                <a:spcPts val="300"/>
              </a:spcAft>
            </a:pPr>
            <a:r>
              <a:rPr sz="1400" b="1" i="0">
                <a:solidFill>
                  <a:srgbClr val="0070C0"/>
                </a:solidFill>
                <a:latin typeface="Calibri"/>
              </a:rPr>
              <a:t>?  </a:t>
            </a:r>
            <a:r>
              <a:rPr sz="1400" b="0" i="0">
                <a:solidFill>
                  <a:srgbClr val="262626"/>
                </a:solidFill>
                <a:latin typeface="Calibri"/>
              </a:rPr>
              <a:t>What people say – or what they do?</a:t>
            </a:r>
          </a:p>
        </p:txBody>
      </p:sp>
      <p:sp>
        <p:nvSpPr>
          <p:cNvPr id="20" name="TextBox 19"/>
          <p:cNvSpPr txBox="1"/>
          <p:nvPr/>
        </p:nvSpPr>
        <p:spPr>
          <a:xfrm>
            <a:off x="777240" y="5879592"/>
            <a:ext cx="3017520" cy="320040"/>
          </a:xfrm>
          <a:prstGeom prst="rect">
            <a:avLst/>
          </a:prstGeom>
          <a:noFill/>
        </p:spPr>
        <p:txBody>
          <a:bodyPr wrap="square" lIns="0" tIns="0" rIns="0" bIns="0" anchor="t">
            <a:spAutoFit/>
          </a:bodyPr>
          <a:lstStyle/>
          <a:p>
            <a:pPr algn="l">
              <a:spcAft>
                <a:spcPts val="400"/>
              </a:spcAft>
            </a:pPr>
            <a:r>
              <a:rPr sz="1200" b="1" i="0">
                <a:solidFill>
                  <a:srgbClr val="C00000"/>
                </a:solidFill>
                <a:latin typeface="Calibri"/>
              </a:rPr>
              <a:t>→ Answered in ¶3 and ¶4</a:t>
            </a:r>
          </a:p>
        </p:txBody>
      </p:sp>
      <p:sp>
        <p:nvSpPr>
          <p:cNvPr id="21" name="Rounded Rectangle 20"/>
          <p:cNvSpPr/>
          <p:nvPr/>
        </p:nvSpPr>
        <p:spPr>
          <a:xfrm>
            <a:off x="4297679" y="4023360"/>
            <a:ext cx="3474720" cy="2286000"/>
          </a:xfrm>
          <a:prstGeom prst="roundRect">
            <a:avLst>
              <a:gd name="adj" fmla="val 6000"/>
            </a:avLst>
          </a:prstGeom>
          <a:solidFill>
            <a:srgbClr val="F4F8FC"/>
          </a:solidFill>
          <a:ln w="12700">
            <a:solidFill>
              <a:srgbClr val="DDE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2" name="TextBox 21"/>
          <p:cNvSpPr txBox="1"/>
          <p:nvPr/>
        </p:nvSpPr>
        <p:spPr>
          <a:xfrm>
            <a:off x="4526279" y="4187952"/>
            <a:ext cx="3017520" cy="411480"/>
          </a:xfrm>
          <a:prstGeom prst="rect">
            <a:avLst/>
          </a:prstGeom>
          <a:noFill/>
        </p:spPr>
        <p:txBody>
          <a:bodyPr wrap="square" lIns="0" tIns="0" rIns="0" bIns="0" anchor="t">
            <a:spAutoFit/>
          </a:bodyPr>
          <a:lstStyle/>
          <a:p>
            <a:pPr algn="l">
              <a:spcAft>
                <a:spcPts val="400"/>
              </a:spcAft>
            </a:pPr>
            <a:r>
              <a:rPr sz="1800" b="1" i="0">
                <a:solidFill>
                  <a:srgbClr val="1F4E79"/>
                </a:solidFill>
                <a:latin typeface="Calibri"/>
              </a:rPr>
              <a:t>What can be done?</a:t>
            </a:r>
          </a:p>
        </p:txBody>
      </p:sp>
      <p:sp>
        <p:nvSpPr>
          <p:cNvPr id="23" name="TextBox 22"/>
          <p:cNvSpPr txBox="1"/>
          <p:nvPr/>
        </p:nvSpPr>
        <p:spPr>
          <a:xfrm>
            <a:off x="4526279" y="4645152"/>
            <a:ext cx="3017520" cy="1234440"/>
          </a:xfrm>
          <a:prstGeom prst="rect">
            <a:avLst/>
          </a:prstGeom>
          <a:noFill/>
        </p:spPr>
        <p:txBody>
          <a:bodyPr wrap="square" lIns="0" tIns="0" rIns="0" bIns="0" anchor="t">
            <a:spAutoFit/>
          </a:bodyPr>
          <a:lstStyle/>
          <a:p>
            <a:pPr algn="l">
              <a:spcAft>
                <a:spcPts val="300"/>
              </a:spcAft>
            </a:pPr>
            <a:r>
              <a:rPr sz="1400" b="1" i="0">
                <a:solidFill>
                  <a:srgbClr val="0070C0"/>
                </a:solidFill>
                <a:latin typeface="Calibri"/>
              </a:rPr>
              <a:t>?  </a:t>
            </a:r>
            <a:r>
              <a:rPr sz="1400" b="0" i="0">
                <a:solidFill>
                  <a:srgbClr val="262626"/>
                </a:solidFill>
                <a:latin typeface="Calibri"/>
              </a:rPr>
              <a:t>Would better information help?</a:t>
            </a:r>
          </a:p>
          <a:p>
            <a:pPr algn="l">
              <a:spcAft>
                <a:spcPts val="300"/>
              </a:spcAft>
            </a:pPr>
            <a:r>
              <a:rPr sz="1400" b="1" i="0">
                <a:solidFill>
                  <a:srgbClr val="0070C0"/>
                </a:solidFill>
                <a:latin typeface="Calibri"/>
              </a:rPr>
              <a:t>?  </a:t>
            </a:r>
            <a:r>
              <a:rPr sz="1400" b="0" i="0">
                <a:solidFill>
                  <a:srgbClr val="262626"/>
                </a:solidFill>
                <a:latin typeface="Calibri"/>
              </a:rPr>
              <a:t>Who should act: government, regulator, suppliers?</a:t>
            </a:r>
          </a:p>
        </p:txBody>
      </p:sp>
      <p:sp>
        <p:nvSpPr>
          <p:cNvPr id="24" name="TextBox 23"/>
          <p:cNvSpPr txBox="1"/>
          <p:nvPr/>
        </p:nvSpPr>
        <p:spPr>
          <a:xfrm>
            <a:off x="4526279" y="5879592"/>
            <a:ext cx="3017520" cy="320040"/>
          </a:xfrm>
          <a:prstGeom prst="rect">
            <a:avLst/>
          </a:prstGeom>
          <a:noFill/>
        </p:spPr>
        <p:txBody>
          <a:bodyPr wrap="square" lIns="0" tIns="0" rIns="0" bIns="0" anchor="t">
            <a:spAutoFit/>
          </a:bodyPr>
          <a:lstStyle/>
          <a:p>
            <a:pPr algn="l">
              <a:spcAft>
                <a:spcPts val="400"/>
              </a:spcAft>
            </a:pPr>
            <a:r>
              <a:rPr sz="1200" b="1" i="0">
                <a:solidFill>
                  <a:srgbClr val="C00000"/>
                </a:solidFill>
                <a:latin typeface="Calibri"/>
              </a:rPr>
              <a:t>→ Answered in ¶5 and ¶6</a:t>
            </a:r>
          </a:p>
        </p:txBody>
      </p:sp>
      <p:sp>
        <p:nvSpPr>
          <p:cNvPr id="25" name="Rounded Rectangle 24"/>
          <p:cNvSpPr/>
          <p:nvPr/>
        </p:nvSpPr>
        <p:spPr>
          <a:xfrm>
            <a:off x="8046719" y="4023360"/>
            <a:ext cx="3474720" cy="2286000"/>
          </a:xfrm>
          <a:prstGeom prst="roundRect">
            <a:avLst>
              <a:gd name="adj" fmla="val 6000"/>
            </a:avLst>
          </a:prstGeom>
          <a:solidFill>
            <a:srgbClr val="FBE3E3"/>
          </a:solidFill>
          <a:ln>
            <a:noFill/>
          </a:ln>
          <a:effectLst/>
        </p:spPr>
        <p:style>
          <a:lnRef idx="1">
            <a:schemeClr val="accent1"/>
          </a:lnRef>
          <a:fillRef idx="3">
            <a:schemeClr val="accent1"/>
          </a:fillRef>
          <a:effectRef idx="2">
            <a:schemeClr val="accent1"/>
          </a:effectRef>
          <a:fontRef idx="minor">
            <a:schemeClr val="lt1"/>
          </a:fontRef>
        </p:style>
        <p:txBody>
          <a:bodyPr wrap="square" lIns="228600" tIns="137160" rIns="228600" bIns="137160" rtlCol="0" anchor="t"/>
          <a:lstStyle/>
          <a:p>
            <a:pPr algn="l">
              <a:spcAft>
                <a:spcPts val="800"/>
              </a:spcAft>
            </a:pPr>
            <a:r>
              <a:rPr sz="1800" b="1" i="0">
                <a:solidFill>
                  <a:srgbClr val="C00000"/>
                </a:solidFill>
                <a:latin typeface="Calibri"/>
              </a:rPr>
              <a:t>Not answered in the text</a:t>
            </a:r>
          </a:p>
          <a:p>
            <a:pPr algn="l">
              <a:spcAft>
                <a:spcPts val="800"/>
              </a:spcAft>
            </a:pPr>
            <a:r>
              <a:rPr sz="1400" b="0" i="0">
                <a:solidFill>
                  <a:srgbClr val="262626"/>
                </a:solidFill>
                <a:latin typeface="Calibri"/>
              </a:rPr>
              <a:t>Few compared to what? Which country? Can staying be a rational choice?</a:t>
            </a:r>
          </a:p>
          <a:p>
            <a:pPr algn="l">
              <a:spcAft>
                <a:spcPts val="800"/>
              </a:spcAft>
            </a:pPr>
            <a:r>
              <a:rPr sz="1400" b="1" i="1">
                <a:solidFill>
                  <a:srgbClr val="C00000"/>
                </a:solidFill>
                <a:latin typeface="Calibri"/>
              </a:rPr>
              <a:t>Must a text answer every reader’s question?</a:t>
            </a:r>
          </a:p>
        </p:txBody>
      </p:sp>
      <p:sp>
        <p:nvSpPr>
          <p:cNvPr id="26" name="TextBox 25"/>
          <p:cNvSpPr txBox="1"/>
          <p:nvPr/>
        </p:nvSpPr>
        <p:spPr>
          <a:xfrm>
            <a:off x="7955279" y="6473952"/>
            <a:ext cx="3685032" cy="274320"/>
          </a:xfrm>
          <a:prstGeom prst="rect">
            <a:avLst/>
          </a:prstGeom>
          <a:noFill/>
        </p:spPr>
        <p:txBody>
          <a:bodyPr wrap="square" lIns="0" tIns="0" rIns="0" bIns="0" anchor="t">
            <a:spAutoFit/>
          </a:bodyPr>
          <a:lstStyle/>
          <a:p>
            <a:pPr algn="r">
              <a:spcAft>
                <a:spcPts val="400"/>
              </a:spcAft>
            </a:pPr>
            <a:r>
              <a:rPr sz="1000" b="0" i="0">
                <a:solidFill>
                  <a:srgbClr val="8C8C8C"/>
                </a:solidFill>
                <a:latin typeface="Calibri"/>
              </a:rPr>
              <a:t>wetenschappelijkschrijven.nl   </a:t>
            </a:r>
            <a:r>
              <a:rPr sz="1000" b="1" i="0">
                <a:solidFill>
                  <a:srgbClr val="1F3864"/>
                </a:solidFill>
                <a:latin typeface="Calibri"/>
              </a:rPr>
              <a:t>13</a:t>
            </a:r>
          </a:p>
        </p:txBody>
      </p:sp>
    </p:spTree>
    <p:extLst>
      <p:ext uri="{BB962C8B-B14F-4D97-AF65-F5344CB8AC3E}">
        <p14:creationId xmlns:p14="http://schemas.microsoft.com/office/powerpoint/2010/main" val="18194343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640" y="411480"/>
            <a:ext cx="11064240" cy="658368"/>
          </a:xfrm>
        </p:spPr>
        <p:txBody>
          <a:bodyPr wrap="square" lIns="18288" rIns="18288" anchor="ctr"/>
          <a:lstStyle/>
          <a:p>
            <a:pPr algn="l"/>
            <a:r>
              <a:rPr sz="3200" b="1">
                <a:solidFill>
                  <a:srgbClr val="1F3864"/>
                </a:solidFill>
                <a:latin typeface="Calibri"/>
              </a:rPr>
              <a:t>Find the skeleton</a:t>
            </a:r>
          </a:p>
        </p:txBody>
      </p:sp>
      <p:sp>
        <p:nvSpPr>
          <p:cNvPr id="3" name="TextBox 2"/>
          <p:cNvSpPr txBox="1"/>
          <p:nvPr/>
        </p:nvSpPr>
        <p:spPr>
          <a:xfrm>
            <a:off x="566928" y="201168"/>
            <a:ext cx="9144000" cy="274320"/>
          </a:xfrm>
          <a:prstGeom prst="rect">
            <a:avLst/>
          </a:prstGeom>
          <a:noFill/>
        </p:spPr>
        <p:txBody>
          <a:bodyPr wrap="square" lIns="0" tIns="0" rIns="0" bIns="0" anchor="t">
            <a:spAutoFit/>
          </a:bodyPr>
          <a:lstStyle/>
          <a:p>
            <a:pPr algn="l">
              <a:spcAft>
                <a:spcPts val="400"/>
              </a:spcAft>
            </a:pPr>
            <a:r>
              <a:rPr sz="1200" b="1" i="0">
                <a:solidFill>
                  <a:srgbClr val="C00000"/>
                </a:solidFill>
                <a:latin typeface="Calibri"/>
              </a:rPr>
              <a:t>PART 1 · EXERCISE</a:t>
            </a:r>
          </a:p>
        </p:txBody>
      </p:sp>
      <p:sp>
        <p:nvSpPr>
          <p:cNvPr id="4" name="Rounded Rectangle 3"/>
          <p:cNvSpPr/>
          <p:nvPr/>
        </p:nvSpPr>
        <p:spPr>
          <a:xfrm>
            <a:off x="548640" y="1737360"/>
            <a:ext cx="5440680" cy="2514600"/>
          </a:xfrm>
          <a:prstGeom prst="roundRect">
            <a:avLst>
              <a:gd name="adj" fmla="val 6000"/>
            </a:avLst>
          </a:prstGeom>
          <a:solidFill>
            <a:srgbClr val="F4F8FC"/>
          </a:solidFill>
          <a:ln w="12700">
            <a:solidFill>
              <a:srgbClr val="DDE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 name="Oval 4"/>
          <p:cNvSpPr/>
          <p:nvPr/>
        </p:nvSpPr>
        <p:spPr>
          <a:xfrm>
            <a:off x="868680" y="2011680"/>
            <a:ext cx="685800" cy="685800"/>
          </a:xfrm>
          <a:prstGeom prst="ellipse">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300"/>
              </a:spcAft>
            </a:pPr>
            <a:r>
              <a:rPr sz="2400" b="1" i="0">
                <a:solidFill>
                  <a:srgbClr val="FFFFFF"/>
                </a:solidFill>
                <a:latin typeface="Calibri"/>
              </a:rPr>
              <a:t>1</a:t>
            </a:r>
          </a:p>
        </p:txBody>
      </p:sp>
      <p:sp>
        <p:nvSpPr>
          <p:cNvPr id="6" name="TextBox 5"/>
          <p:cNvSpPr txBox="1"/>
          <p:nvPr/>
        </p:nvSpPr>
        <p:spPr>
          <a:xfrm>
            <a:off x="868680" y="2880360"/>
            <a:ext cx="4754880" cy="502920"/>
          </a:xfrm>
          <a:prstGeom prst="rect">
            <a:avLst/>
          </a:prstGeom>
          <a:noFill/>
        </p:spPr>
        <p:txBody>
          <a:bodyPr wrap="square" lIns="0" tIns="0" rIns="0" bIns="0" anchor="t">
            <a:spAutoFit/>
          </a:bodyPr>
          <a:lstStyle/>
          <a:p>
            <a:pPr algn="l">
              <a:spcAft>
                <a:spcPts val="400"/>
              </a:spcAft>
            </a:pPr>
            <a:r>
              <a:rPr sz="2600" b="1" i="0">
                <a:solidFill>
                  <a:srgbClr val="1F3864"/>
                </a:solidFill>
                <a:latin typeface="Calibri"/>
              </a:rPr>
              <a:t>Read the article</a:t>
            </a:r>
          </a:p>
        </p:txBody>
      </p:sp>
      <p:sp>
        <p:nvSpPr>
          <p:cNvPr id="7" name="TextBox 6"/>
          <p:cNvSpPr txBox="1"/>
          <p:nvPr/>
        </p:nvSpPr>
        <p:spPr>
          <a:xfrm>
            <a:off x="868680" y="3429000"/>
            <a:ext cx="4754880" cy="1097280"/>
          </a:xfrm>
          <a:prstGeom prst="rect">
            <a:avLst/>
          </a:prstGeom>
          <a:noFill/>
        </p:spPr>
        <p:txBody>
          <a:bodyPr wrap="square" lIns="0" tIns="0" rIns="0" bIns="0" anchor="t">
            <a:spAutoFit/>
          </a:bodyPr>
          <a:lstStyle/>
          <a:p>
            <a:pPr algn="l">
              <a:spcAft>
                <a:spcPts val="400"/>
              </a:spcAft>
            </a:pPr>
            <a:r>
              <a:rPr sz="1900" b="0" i="0">
                <a:solidFill>
                  <a:srgbClr val="262626"/>
                </a:solidFill>
                <a:latin typeface="Calibri"/>
              </a:rPr>
              <a:t>Identify the questions that each part of the text answers.</a:t>
            </a:r>
          </a:p>
        </p:txBody>
      </p:sp>
      <p:sp>
        <p:nvSpPr>
          <p:cNvPr id="8" name="Rounded Rectangle 7"/>
          <p:cNvSpPr/>
          <p:nvPr/>
        </p:nvSpPr>
        <p:spPr>
          <a:xfrm>
            <a:off x="6172200" y="1737360"/>
            <a:ext cx="5440680" cy="2514600"/>
          </a:xfrm>
          <a:prstGeom prst="roundRect">
            <a:avLst>
              <a:gd name="adj" fmla="val 6000"/>
            </a:avLst>
          </a:prstGeom>
          <a:solidFill>
            <a:srgbClr val="F4F8FC"/>
          </a:solidFill>
          <a:ln w="12700">
            <a:solidFill>
              <a:srgbClr val="DDE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9" name="Oval 8"/>
          <p:cNvSpPr/>
          <p:nvPr/>
        </p:nvSpPr>
        <p:spPr>
          <a:xfrm>
            <a:off x="6492240" y="2011680"/>
            <a:ext cx="685800" cy="685800"/>
          </a:xfrm>
          <a:prstGeom prst="ellipse">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300"/>
              </a:spcAft>
            </a:pPr>
            <a:r>
              <a:rPr sz="2400" b="1" i="0">
                <a:solidFill>
                  <a:srgbClr val="FFFFFF"/>
                </a:solidFill>
                <a:latin typeface="Calibri"/>
              </a:rPr>
              <a:t>2</a:t>
            </a:r>
          </a:p>
        </p:txBody>
      </p:sp>
      <p:sp>
        <p:nvSpPr>
          <p:cNvPr id="10" name="TextBox 9"/>
          <p:cNvSpPr txBox="1"/>
          <p:nvPr/>
        </p:nvSpPr>
        <p:spPr>
          <a:xfrm>
            <a:off x="6492240" y="2880360"/>
            <a:ext cx="4754880" cy="502920"/>
          </a:xfrm>
          <a:prstGeom prst="rect">
            <a:avLst/>
          </a:prstGeom>
          <a:noFill/>
        </p:spPr>
        <p:txBody>
          <a:bodyPr wrap="square" lIns="0" tIns="0" rIns="0" bIns="0" anchor="t">
            <a:spAutoFit/>
          </a:bodyPr>
          <a:lstStyle/>
          <a:p>
            <a:pPr algn="l">
              <a:spcAft>
                <a:spcPts val="400"/>
              </a:spcAft>
            </a:pPr>
            <a:r>
              <a:rPr sz="2600" b="1" i="0">
                <a:solidFill>
                  <a:srgbClr val="1F3864"/>
                </a:solidFill>
                <a:latin typeface="Calibri"/>
              </a:rPr>
              <a:t>Note the questions</a:t>
            </a:r>
          </a:p>
        </p:txBody>
      </p:sp>
      <p:sp>
        <p:nvSpPr>
          <p:cNvPr id="11" name="TextBox 10"/>
          <p:cNvSpPr txBox="1"/>
          <p:nvPr/>
        </p:nvSpPr>
        <p:spPr>
          <a:xfrm>
            <a:off x="6492240" y="3429000"/>
            <a:ext cx="4754880" cy="1097280"/>
          </a:xfrm>
          <a:prstGeom prst="rect">
            <a:avLst/>
          </a:prstGeom>
          <a:noFill/>
        </p:spPr>
        <p:txBody>
          <a:bodyPr wrap="square" lIns="0" tIns="0" rIns="0" bIns="0" anchor="t">
            <a:spAutoFit/>
          </a:bodyPr>
          <a:lstStyle/>
          <a:p>
            <a:pPr algn="l">
              <a:spcAft>
                <a:spcPts val="400"/>
              </a:spcAft>
            </a:pPr>
            <a:r>
              <a:rPr sz="1900" b="0" i="0">
                <a:solidFill>
                  <a:srgbClr val="262626"/>
                </a:solidFill>
                <a:latin typeface="Calibri"/>
              </a:rPr>
              <a:t>Write them in the second column of the table.</a:t>
            </a:r>
          </a:p>
        </p:txBody>
      </p:sp>
      <p:sp>
        <p:nvSpPr>
          <p:cNvPr id="12" name="TextBox 11"/>
          <p:cNvSpPr txBox="1"/>
          <p:nvPr/>
        </p:nvSpPr>
        <p:spPr>
          <a:xfrm>
            <a:off x="7955279" y="6473952"/>
            <a:ext cx="3685032" cy="274320"/>
          </a:xfrm>
          <a:prstGeom prst="rect">
            <a:avLst/>
          </a:prstGeom>
          <a:noFill/>
        </p:spPr>
        <p:txBody>
          <a:bodyPr wrap="square" lIns="0" tIns="0" rIns="0" bIns="0" anchor="t">
            <a:spAutoFit/>
          </a:bodyPr>
          <a:lstStyle/>
          <a:p>
            <a:pPr algn="r">
              <a:spcAft>
                <a:spcPts val="400"/>
              </a:spcAft>
            </a:pPr>
            <a:r>
              <a:rPr sz="1000" b="0" i="0">
                <a:solidFill>
                  <a:srgbClr val="8C8C8C"/>
                </a:solidFill>
                <a:latin typeface="Calibri"/>
              </a:rPr>
              <a:t>wetenschappelijkschrijven.nl   </a:t>
            </a:r>
            <a:r>
              <a:rPr sz="1000" b="1" i="0">
                <a:solidFill>
                  <a:srgbClr val="1F3864"/>
                </a:solidFill>
                <a:latin typeface="Calibri"/>
              </a:rPr>
              <a:t>14</a:t>
            </a:r>
          </a:p>
        </p:txBody>
      </p:sp>
      <p:sp>
        <p:nvSpPr>
          <p:cNvPr id="14" name="TextBox 13">
            <a:extLst>
              <a:ext uri="{FF2B5EF4-FFF2-40B4-BE49-F238E27FC236}">
                <a16:creationId xmlns:a16="http://schemas.microsoft.com/office/drawing/2014/main" id="{4B075A0A-1464-A1BE-70E3-2CA499BDCC37}"/>
              </a:ext>
            </a:extLst>
          </p:cNvPr>
          <p:cNvSpPr txBox="1"/>
          <p:nvPr/>
        </p:nvSpPr>
        <p:spPr>
          <a:xfrm>
            <a:off x="463138" y="1069848"/>
            <a:ext cx="8683830" cy="400110"/>
          </a:xfrm>
          <a:prstGeom prst="rect">
            <a:avLst/>
          </a:prstGeom>
          <a:noFill/>
        </p:spPr>
        <p:txBody>
          <a:bodyPr wrap="square">
            <a:spAutoFit/>
          </a:bodyPr>
          <a:lstStyle/>
          <a:p>
            <a:pPr algn="l">
              <a:spcAft>
                <a:spcPts val="400"/>
              </a:spcAft>
            </a:pPr>
            <a:r>
              <a:rPr lang="en-GB" sz="2000" b="0" i="1">
                <a:solidFill>
                  <a:srgbClr val="595959"/>
                </a:solidFill>
                <a:latin typeface="Calibri"/>
              </a:rPr>
              <a:t>Model text: “Why do so few households switch energy supplier?”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640" y="411480"/>
            <a:ext cx="11064240" cy="658368"/>
          </a:xfrm>
        </p:spPr>
        <p:txBody>
          <a:bodyPr wrap="square" lIns="18288" rIns="18288" anchor="ctr"/>
          <a:lstStyle/>
          <a:p>
            <a:pPr algn="l"/>
            <a:r>
              <a:rPr sz="3200" b="1">
                <a:solidFill>
                  <a:srgbClr val="1F3864"/>
                </a:solidFill>
                <a:latin typeface="Calibri"/>
              </a:rPr>
              <a:t>Why do so few households switch energy supplier?</a:t>
            </a:r>
          </a:p>
        </p:txBody>
      </p:sp>
      <p:sp>
        <p:nvSpPr>
          <p:cNvPr id="3" name="TextBox 2"/>
          <p:cNvSpPr txBox="1"/>
          <p:nvPr/>
        </p:nvSpPr>
        <p:spPr>
          <a:xfrm>
            <a:off x="566928" y="201168"/>
            <a:ext cx="9144000" cy="274320"/>
          </a:xfrm>
          <a:prstGeom prst="rect">
            <a:avLst/>
          </a:prstGeom>
          <a:noFill/>
        </p:spPr>
        <p:txBody>
          <a:bodyPr wrap="square" lIns="0" tIns="0" rIns="0" bIns="0" anchor="t">
            <a:spAutoFit/>
          </a:bodyPr>
          <a:lstStyle/>
          <a:p>
            <a:pPr algn="l">
              <a:spcAft>
                <a:spcPts val="400"/>
              </a:spcAft>
            </a:pPr>
            <a:r>
              <a:rPr sz="1200" b="1" i="0">
                <a:solidFill>
                  <a:srgbClr val="C00000"/>
                </a:solidFill>
                <a:latin typeface="Calibri"/>
              </a:rPr>
              <a:t>PART 1 · FROM TEXT TO TEXT PLAN</a:t>
            </a:r>
          </a:p>
        </p:txBody>
      </p:sp>
      <p:sp>
        <p:nvSpPr>
          <p:cNvPr id="4" name="TextBox 3"/>
          <p:cNvSpPr txBox="1"/>
          <p:nvPr/>
        </p:nvSpPr>
        <p:spPr>
          <a:xfrm>
            <a:off x="566928" y="1024128"/>
            <a:ext cx="10972800" cy="365760"/>
          </a:xfrm>
          <a:prstGeom prst="rect">
            <a:avLst/>
          </a:prstGeom>
          <a:noFill/>
        </p:spPr>
        <p:txBody>
          <a:bodyPr wrap="square" lIns="0" tIns="0" rIns="0" bIns="0" anchor="t">
            <a:spAutoFit/>
          </a:bodyPr>
          <a:lstStyle/>
          <a:p>
            <a:pPr algn="l">
              <a:spcAft>
                <a:spcPts val="400"/>
              </a:spcAft>
            </a:pPr>
            <a:r>
              <a:rPr sz="1700" b="0" i="1">
                <a:solidFill>
                  <a:srgbClr val="595959"/>
                </a:solidFill>
                <a:latin typeface="Calibri"/>
              </a:rPr>
              <a:t>Evidence from billing data and a letter experiment  ·  ¶1–3</a:t>
            </a:r>
          </a:p>
        </p:txBody>
      </p:sp>
      <p:sp>
        <p:nvSpPr>
          <p:cNvPr id="5" name="Oval 4"/>
          <p:cNvSpPr/>
          <p:nvPr/>
        </p:nvSpPr>
        <p:spPr>
          <a:xfrm>
            <a:off x="548640" y="1618488"/>
            <a:ext cx="457200" cy="457200"/>
          </a:xfrm>
          <a:prstGeom prst="ellipse">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300"/>
              </a:spcAft>
            </a:pPr>
            <a:r>
              <a:rPr sz="1600" b="1" i="0">
                <a:solidFill>
                  <a:srgbClr val="FFFFFF"/>
                </a:solidFill>
                <a:latin typeface="Calibri"/>
              </a:rPr>
              <a:t>1</a:t>
            </a:r>
          </a:p>
        </p:txBody>
      </p:sp>
      <p:sp>
        <p:nvSpPr>
          <p:cNvPr id="6" name="TextBox 5"/>
          <p:cNvSpPr txBox="1"/>
          <p:nvPr/>
        </p:nvSpPr>
        <p:spPr>
          <a:xfrm>
            <a:off x="1188720" y="1600200"/>
            <a:ext cx="10424160" cy="1234440"/>
          </a:xfrm>
          <a:prstGeom prst="rect">
            <a:avLst/>
          </a:prstGeom>
          <a:noFill/>
        </p:spPr>
        <p:txBody>
          <a:bodyPr wrap="square" lIns="18288" tIns="18288" rIns="18288" bIns="18288" anchor="t">
            <a:spAutoFit/>
          </a:bodyPr>
          <a:lstStyle/>
          <a:p>
            <a:pPr algn="l">
              <a:lnSpc>
                <a:spcPct val="100000"/>
              </a:lnSpc>
              <a:spcAft>
                <a:spcPts val="400"/>
              </a:spcAft>
            </a:pPr>
            <a:r>
              <a:rPr sz="1700" b="0" i="0">
                <a:solidFill>
                  <a:srgbClr val="262626"/>
                </a:solidFill>
                <a:latin typeface="Calibri"/>
              </a:rPr>
              <a:t>Since the energy market was liberalised, households have been free to choose their electricity and gas supplier. Price differences between suppliers are substantial. Yet most households never switch and stay on their supplier’s standard contract, which is usually among the most expensive on offer. This matters for two reasons. Households pay more than necessary, and suppliers face less pressure to compete on price.</a:t>
            </a:r>
          </a:p>
        </p:txBody>
      </p:sp>
      <p:sp>
        <p:nvSpPr>
          <p:cNvPr id="7" name="Oval 6"/>
          <p:cNvSpPr/>
          <p:nvPr/>
        </p:nvSpPr>
        <p:spPr>
          <a:xfrm>
            <a:off x="548640" y="3081528"/>
            <a:ext cx="457200" cy="457200"/>
          </a:xfrm>
          <a:prstGeom prst="ellipse">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300"/>
              </a:spcAft>
            </a:pPr>
            <a:r>
              <a:rPr sz="1600" b="1" i="0">
                <a:solidFill>
                  <a:srgbClr val="FFFFFF"/>
                </a:solidFill>
                <a:latin typeface="Calibri"/>
              </a:rPr>
              <a:t>2</a:t>
            </a:r>
          </a:p>
        </p:txBody>
      </p:sp>
      <p:sp>
        <p:nvSpPr>
          <p:cNvPr id="8" name="TextBox 7"/>
          <p:cNvSpPr txBox="1"/>
          <p:nvPr/>
        </p:nvSpPr>
        <p:spPr>
          <a:xfrm>
            <a:off x="1188720" y="3063240"/>
            <a:ext cx="10424160" cy="1325880"/>
          </a:xfrm>
          <a:prstGeom prst="rect">
            <a:avLst/>
          </a:prstGeom>
          <a:noFill/>
        </p:spPr>
        <p:txBody>
          <a:bodyPr wrap="square" lIns="18288" tIns="18288" rIns="18288" bIns="18288" anchor="t">
            <a:spAutoFit/>
          </a:bodyPr>
          <a:lstStyle/>
          <a:p>
            <a:pPr algn="l">
              <a:lnSpc>
                <a:spcPct val="100000"/>
              </a:lnSpc>
              <a:spcAft>
                <a:spcPts val="400"/>
              </a:spcAft>
            </a:pPr>
            <a:r>
              <a:rPr sz="1700" b="0" i="0">
                <a:solidFill>
                  <a:srgbClr val="262626"/>
                </a:solidFill>
                <a:latin typeface="Calibri"/>
              </a:rPr>
              <a:t>Previous research offers three explanations for this low switching rate. First, households may not know that cheaper contracts exist or how much they could save. Second, comparing contracts takes time and effort. Third, people tend to stick with what they have, even when a better option is available. So far, policy has focused mainly on the first explanation: comparison websites and information campaigns aim to make prices more transparent.</a:t>
            </a:r>
          </a:p>
        </p:txBody>
      </p:sp>
      <p:sp>
        <p:nvSpPr>
          <p:cNvPr id="9" name="Oval 8"/>
          <p:cNvSpPr/>
          <p:nvPr/>
        </p:nvSpPr>
        <p:spPr>
          <a:xfrm>
            <a:off x="548640" y="4636007"/>
            <a:ext cx="457200" cy="457200"/>
          </a:xfrm>
          <a:prstGeom prst="ellipse">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300"/>
              </a:spcAft>
            </a:pPr>
            <a:r>
              <a:rPr sz="1600" b="1" i="0">
                <a:solidFill>
                  <a:srgbClr val="FFFFFF"/>
                </a:solidFill>
                <a:latin typeface="Calibri"/>
              </a:rPr>
              <a:t>3</a:t>
            </a:r>
          </a:p>
        </p:txBody>
      </p:sp>
      <p:sp>
        <p:nvSpPr>
          <p:cNvPr id="10" name="TextBox 9"/>
          <p:cNvSpPr txBox="1"/>
          <p:nvPr/>
        </p:nvSpPr>
        <p:spPr>
          <a:xfrm>
            <a:off x="1188720" y="4617720"/>
            <a:ext cx="10424160" cy="1463040"/>
          </a:xfrm>
          <a:prstGeom prst="rect">
            <a:avLst/>
          </a:prstGeom>
          <a:noFill/>
        </p:spPr>
        <p:txBody>
          <a:bodyPr wrap="square" lIns="18288" tIns="18288" rIns="18288" bIns="18288" anchor="t">
            <a:spAutoFit/>
          </a:bodyPr>
          <a:lstStyle/>
          <a:p>
            <a:pPr algn="l">
              <a:lnSpc>
                <a:spcPct val="100000"/>
              </a:lnSpc>
              <a:spcAft>
                <a:spcPts val="400"/>
              </a:spcAft>
            </a:pPr>
            <a:r>
              <a:rPr sz="1700" b="0" i="0">
                <a:solidFill>
                  <a:srgbClr val="262626"/>
                </a:solidFill>
                <a:latin typeface="Calibri"/>
              </a:rPr>
              <a:t>It is still unclear, however, which of these barriers matters most. Most studies rely on surveys that ask people whether they intend to switch, not whether they actually do. Yet intentions are a poor predictor of behaviour. As a result, we do not know whether more information will actually lead more households to switch. This paper therefore examines what stops households from switching supplier, and whether personalised information about potential savings changes their behaviour.</a:t>
            </a:r>
          </a:p>
        </p:txBody>
      </p:sp>
      <p:sp>
        <p:nvSpPr>
          <p:cNvPr id="11" name="TextBox 10"/>
          <p:cNvSpPr txBox="1"/>
          <p:nvPr/>
        </p:nvSpPr>
        <p:spPr>
          <a:xfrm>
            <a:off x="548640" y="6446520"/>
            <a:ext cx="7315200" cy="274320"/>
          </a:xfrm>
          <a:prstGeom prst="rect">
            <a:avLst/>
          </a:prstGeom>
          <a:noFill/>
        </p:spPr>
        <p:txBody>
          <a:bodyPr wrap="square" lIns="0" tIns="0" rIns="0" bIns="0" anchor="t">
            <a:spAutoFit/>
          </a:bodyPr>
          <a:lstStyle/>
          <a:p>
            <a:pPr algn="l">
              <a:spcAft>
                <a:spcPts val="400"/>
              </a:spcAft>
            </a:pPr>
            <a:r>
              <a:rPr sz="1000" b="0" i="1">
                <a:solidFill>
                  <a:srgbClr val="8C8C8C"/>
                </a:solidFill>
                <a:latin typeface="Calibri"/>
              </a:rPr>
              <a:t>The study and all figures in this text are fictional.</a:t>
            </a:r>
          </a:p>
        </p:txBody>
      </p:sp>
      <p:sp>
        <p:nvSpPr>
          <p:cNvPr id="12" name="TextBox 11"/>
          <p:cNvSpPr txBox="1"/>
          <p:nvPr/>
        </p:nvSpPr>
        <p:spPr>
          <a:xfrm>
            <a:off x="7955279" y="6473952"/>
            <a:ext cx="3685032" cy="274320"/>
          </a:xfrm>
          <a:prstGeom prst="rect">
            <a:avLst/>
          </a:prstGeom>
          <a:noFill/>
        </p:spPr>
        <p:txBody>
          <a:bodyPr wrap="square" lIns="0" tIns="0" rIns="0" bIns="0" anchor="t">
            <a:spAutoFit/>
          </a:bodyPr>
          <a:lstStyle/>
          <a:p>
            <a:pPr algn="r">
              <a:spcAft>
                <a:spcPts val="400"/>
              </a:spcAft>
            </a:pPr>
            <a:r>
              <a:rPr sz="1000" b="0" i="0">
                <a:solidFill>
                  <a:srgbClr val="8C8C8C"/>
                </a:solidFill>
                <a:latin typeface="Calibri"/>
              </a:rPr>
              <a:t>wetenschappelijkschrijven.nl   </a:t>
            </a:r>
            <a:r>
              <a:rPr sz="1000" b="1" i="0">
                <a:solidFill>
                  <a:srgbClr val="1F3864"/>
                </a:solidFill>
                <a:latin typeface="Calibri"/>
              </a:rPr>
              <a:t>15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640" y="411480"/>
            <a:ext cx="11064240" cy="658368"/>
          </a:xfrm>
        </p:spPr>
        <p:txBody>
          <a:bodyPr wrap="square" lIns="18288" rIns="18288" anchor="ctr"/>
          <a:lstStyle/>
          <a:p>
            <a:pPr algn="l"/>
            <a:r>
              <a:rPr sz="3200" b="1">
                <a:solidFill>
                  <a:srgbClr val="1F3864"/>
                </a:solidFill>
                <a:latin typeface="Calibri"/>
              </a:rPr>
              <a:t>Why do so few households switch energy supplier?</a:t>
            </a:r>
          </a:p>
        </p:txBody>
      </p:sp>
      <p:sp>
        <p:nvSpPr>
          <p:cNvPr id="3" name="TextBox 2"/>
          <p:cNvSpPr txBox="1"/>
          <p:nvPr/>
        </p:nvSpPr>
        <p:spPr>
          <a:xfrm>
            <a:off x="566928" y="201168"/>
            <a:ext cx="9144000" cy="274320"/>
          </a:xfrm>
          <a:prstGeom prst="rect">
            <a:avLst/>
          </a:prstGeom>
          <a:noFill/>
        </p:spPr>
        <p:txBody>
          <a:bodyPr wrap="square" lIns="0" tIns="0" rIns="0" bIns="0" anchor="t">
            <a:spAutoFit/>
          </a:bodyPr>
          <a:lstStyle/>
          <a:p>
            <a:pPr algn="l">
              <a:spcAft>
                <a:spcPts val="400"/>
              </a:spcAft>
            </a:pPr>
            <a:r>
              <a:rPr sz="1200" b="1" i="0">
                <a:solidFill>
                  <a:srgbClr val="C00000"/>
                </a:solidFill>
                <a:latin typeface="Calibri"/>
              </a:rPr>
              <a:t>PART 1 · FROM TEXT TO TEXT PLAN</a:t>
            </a:r>
          </a:p>
        </p:txBody>
      </p:sp>
      <p:sp>
        <p:nvSpPr>
          <p:cNvPr id="4" name="TextBox 3"/>
          <p:cNvSpPr txBox="1"/>
          <p:nvPr/>
        </p:nvSpPr>
        <p:spPr>
          <a:xfrm>
            <a:off x="566928" y="1024128"/>
            <a:ext cx="10972800" cy="365760"/>
          </a:xfrm>
          <a:prstGeom prst="rect">
            <a:avLst/>
          </a:prstGeom>
          <a:noFill/>
        </p:spPr>
        <p:txBody>
          <a:bodyPr wrap="square" lIns="0" tIns="0" rIns="0" bIns="0" anchor="t">
            <a:spAutoFit/>
          </a:bodyPr>
          <a:lstStyle/>
          <a:p>
            <a:pPr algn="l">
              <a:spcAft>
                <a:spcPts val="400"/>
              </a:spcAft>
            </a:pPr>
            <a:r>
              <a:rPr sz="1700" b="0" i="1">
                <a:solidFill>
                  <a:srgbClr val="595959"/>
                </a:solidFill>
                <a:latin typeface="Calibri"/>
              </a:rPr>
              <a:t>Evidence from billing data and a letter experiment  ·  ¶4–6</a:t>
            </a:r>
          </a:p>
        </p:txBody>
      </p:sp>
      <p:sp>
        <p:nvSpPr>
          <p:cNvPr id="5" name="Oval 4"/>
          <p:cNvSpPr/>
          <p:nvPr/>
        </p:nvSpPr>
        <p:spPr>
          <a:xfrm>
            <a:off x="548640" y="1618488"/>
            <a:ext cx="457200" cy="457200"/>
          </a:xfrm>
          <a:prstGeom prst="ellipse">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300"/>
              </a:spcAft>
            </a:pPr>
            <a:r>
              <a:rPr sz="1600" b="1" i="0">
                <a:solidFill>
                  <a:srgbClr val="FFFFFF"/>
                </a:solidFill>
                <a:latin typeface="Calibri"/>
              </a:rPr>
              <a:t>4</a:t>
            </a:r>
          </a:p>
        </p:txBody>
      </p:sp>
      <p:sp>
        <p:nvSpPr>
          <p:cNvPr id="6" name="TextBox 5"/>
          <p:cNvSpPr txBox="1"/>
          <p:nvPr/>
        </p:nvSpPr>
        <p:spPr>
          <a:xfrm>
            <a:off x="1188720" y="1600200"/>
            <a:ext cx="10424160" cy="1097280"/>
          </a:xfrm>
          <a:prstGeom prst="rect">
            <a:avLst/>
          </a:prstGeom>
          <a:noFill/>
        </p:spPr>
        <p:txBody>
          <a:bodyPr wrap="square" lIns="18288" tIns="18288" rIns="18288" bIns="18288" anchor="t">
            <a:spAutoFit/>
          </a:bodyPr>
          <a:lstStyle/>
          <a:p>
            <a:pPr algn="l">
              <a:lnSpc>
                <a:spcPct val="100000"/>
              </a:lnSpc>
              <a:spcAft>
                <a:spcPts val="400"/>
              </a:spcAft>
            </a:pPr>
            <a:r>
              <a:rPr sz="1550" b="0" i="0">
                <a:solidFill>
                  <a:srgbClr val="262626"/>
                </a:solidFill>
                <a:latin typeface="Calibri"/>
              </a:rPr>
              <a:t>To answer these questions, we combined three sources of data. We used three years of billing data from 4,000 households, which show who switched and how much they paid. We linked these data to a survey on households’ knowledge of the market and their reasons for staying. Finally, we ran an experiment: half of the households received a letter stating exactly how much they would save by switching.</a:t>
            </a:r>
          </a:p>
        </p:txBody>
      </p:sp>
      <p:sp>
        <p:nvSpPr>
          <p:cNvPr id="7" name="Oval 6"/>
          <p:cNvSpPr/>
          <p:nvPr/>
        </p:nvSpPr>
        <p:spPr>
          <a:xfrm>
            <a:off x="548640" y="2898648"/>
            <a:ext cx="457200" cy="457200"/>
          </a:xfrm>
          <a:prstGeom prst="ellipse">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300"/>
              </a:spcAft>
            </a:pPr>
            <a:r>
              <a:rPr sz="1600" b="1" i="0">
                <a:solidFill>
                  <a:srgbClr val="FFFFFF"/>
                </a:solidFill>
                <a:latin typeface="Calibri"/>
              </a:rPr>
              <a:t>5</a:t>
            </a:r>
          </a:p>
        </p:txBody>
      </p:sp>
      <p:sp>
        <p:nvSpPr>
          <p:cNvPr id="8" name="TextBox 7"/>
          <p:cNvSpPr txBox="1"/>
          <p:nvPr/>
        </p:nvSpPr>
        <p:spPr>
          <a:xfrm>
            <a:off x="1188720" y="2880360"/>
            <a:ext cx="10424160" cy="1737360"/>
          </a:xfrm>
          <a:prstGeom prst="rect">
            <a:avLst/>
          </a:prstGeom>
          <a:noFill/>
        </p:spPr>
        <p:txBody>
          <a:bodyPr wrap="square" lIns="18288" tIns="18288" rIns="18288" bIns="18288" anchor="t">
            <a:spAutoFit/>
          </a:bodyPr>
          <a:lstStyle/>
          <a:p>
            <a:pPr algn="l">
              <a:lnSpc>
                <a:spcPct val="100000"/>
              </a:lnSpc>
              <a:spcAft>
                <a:spcPts val="400"/>
              </a:spcAft>
            </a:pPr>
            <a:r>
              <a:rPr sz="1550" b="0" i="0">
                <a:solidFill>
                  <a:srgbClr val="262626"/>
                </a:solidFill>
                <a:latin typeface="Calibri"/>
              </a:rPr>
              <a:t>Our results point to a clear pattern: households overpay, know it, and still stay put. Only 14% of households switched at least once in three years. Those that never switched paid on average €240 a year more than on the cheapest comparable contract. Yet lack of information was not the main barrier. Almost two-thirds of non-switchers knew that they could save money by changing supplier. Asked why they stayed, they mostly mentioned the expected hassle of switching and distrust of unfamiliar suppliers. In line with this, the personalised letter had only a modest effect. Within six months, 8% of households that received the letter switched, compared with 5% of those that did not. Moreover, the effect was concentrated among younger and more highly educated households. Older and low-income households, who often overpay the most, hardly responded.</a:t>
            </a:r>
          </a:p>
        </p:txBody>
      </p:sp>
      <p:sp>
        <p:nvSpPr>
          <p:cNvPr id="9" name="Oval 8"/>
          <p:cNvSpPr/>
          <p:nvPr/>
        </p:nvSpPr>
        <p:spPr>
          <a:xfrm>
            <a:off x="548640" y="4818888"/>
            <a:ext cx="457200" cy="457200"/>
          </a:xfrm>
          <a:prstGeom prst="ellipse">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300"/>
              </a:spcAft>
            </a:pPr>
            <a:r>
              <a:rPr sz="1600" b="1" i="0">
                <a:solidFill>
                  <a:srgbClr val="FFFFFF"/>
                </a:solidFill>
                <a:latin typeface="Calibri"/>
              </a:rPr>
              <a:t>6</a:t>
            </a:r>
          </a:p>
        </p:txBody>
      </p:sp>
      <p:sp>
        <p:nvSpPr>
          <p:cNvPr id="10" name="TextBox 9"/>
          <p:cNvSpPr txBox="1"/>
          <p:nvPr/>
        </p:nvSpPr>
        <p:spPr>
          <a:xfrm>
            <a:off x="1188720" y="4800600"/>
            <a:ext cx="10424160" cy="1325880"/>
          </a:xfrm>
          <a:prstGeom prst="rect">
            <a:avLst/>
          </a:prstGeom>
          <a:noFill/>
        </p:spPr>
        <p:txBody>
          <a:bodyPr wrap="square" lIns="18288" tIns="18288" rIns="18288" bIns="18288" anchor="t">
            <a:spAutoFit/>
          </a:bodyPr>
          <a:lstStyle/>
          <a:p>
            <a:pPr algn="l">
              <a:lnSpc>
                <a:spcPct val="100000"/>
              </a:lnSpc>
              <a:spcAft>
                <a:spcPts val="400"/>
              </a:spcAft>
            </a:pPr>
            <a:r>
              <a:rPr sz="1550" b="0" i="0">
                <a:solidFill>
                  <a:srgbClr val="262626"/>
                </a:solidFill>
                <a:latin typeface="Calibri"/>
              </a:rPr>
              <a:t>These findings suggest that the main barrier to switching is effort and trust, not knowledge. Information helps households that are already inclined to act, but does little for those who find switching difficult or risky. For policy, this means that information campaigns alone are unlikely to raise switching substantially. Measures that reduce effort may be more effective, such as automatic switching services or a regulated, fairly priced default contract. Vulnerable households may also need personal assistance with switching.</a:t>
            </a:r>
          </a:p>
        </p:txBody>
      </p:sp>
      <p:sp>
        <p:nvSpPr>
          <p:cNvPr id="11" name="TextBox 10"/>
          <p:cNvSpPr txBox="1"/>
          <p:nvPr/>
        </p:nvSpPr>
        <p:spPr>
          <a:xfrm>
            <a:off x="548640" y="6446520"/>
            <a:ext cx="7315200" cy="274320"/>
          </a:xfrm>
          <a:prstGeom prst="rect">
            <a:avLst/>
          </a:prstGeom>
          <a:noFill/>
        </p:spPr>
        <p:txBody>
          <a:bodyPr wrap="square" lIns="0" tIns="0" rIns="0" bIns="0" anchor="t">
            <a:spAutoFit/>
          </a:bodyPr>
          <a:lstStyle/>
          <a:p>
            <a:pPr algn="l">
              <a:spcAft>
                <a:spcPts val="400"/>
              </a:spcAft>
            </a:pPr>
            <a:r>
              <a:rPr sz="1000" b="0" i="1">
                <a:solidFill>
                  <a:srgbClr val="8C8C8C"/>
                </a:solidFill>
                <a:latin typeface="Calibri"/>
              </a:rPr>
              <a:t>The study and all figures in this text are fictional.</a:t>
            </a:r>
          </a:p>
        </p:txBody>
      </p:sp>
      <p:sp>
        <p:nvSpPr>
          <p:cNvPr id="12" name="TextBox 11"/>
          <p:cNvSpPr txBox="1"/>
          <p:nvPr/>
        </p:nvSpPr>
        <p:spPr>
          <a:xfrm>
            <a:off x="7955279" y="6473952"/>
            <a:ext cx="3685032" cy="274320"/>
          </a:xfrm>
          <a:prstGeom prst="rect">
            <a:avLst/>
          </a:prstGeom>
          <a:noFill/>
        </p:spPr>
        <p:txBody>
          <a:bodyPr wrap="square" lIns="0" tIns="0" rIns="0" bIns="0" anchor="t">
            <a:spAutoFit/>
          </a:bodyPr>
          <a:lstStyle/>
          <a:p>
            <a:pPr algn="r">
              <a:spcAft>
                <a:spcPts val="400"/>
              </a:spcAft>
            </a:pPr>
            <a:r>
              <a:rPr sz="1000" b="0" i="0">
                <a:solidFill>
                  <a:srgbClr val="8C8C8C"/>
                </a:solidFill>
                <a:latin typeface="Calibri"/>
              </a:rPr>
              <a:t>wetenschappelijkschrijven.nl   </a:t>
            </a:r>
            <a:r>
              <a:rPr sz="1000" b="1" i="0">
                <a:solidFill>
                  <a:srgbClr val="1F3864"/>
                </a:solidFill>
                <a:latin typeface="Calibri"/>
              </a:rPr>
              <a:t>16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640" y="411480"/>
            <a:ext cx="11064240" cy="658368"/>
          </a:xfrm>
        </p:spPr>
        <p:txBody>
          <a:bodyPr wrap="square" lIns="18288" rIns="18288" anchor="ctr"/>
          <a:lstStyle/>
          <a:p>
            <a:pPr algn="l"/>
            <a:r>
              <a:rPr sz="3200" b="1">
                <a:solidFill>
                  <a:srgbClr val="1F3864"/>
                </a:solidFill>
                <a:latin typeface="Calibri"/>
              </a:rPr>
              <a:t>The skeleton: text = answers to questions</a:t>
            </a:r>
          </a:p>
        </p:txBody>
      </p:sp>
      <p:sp>
        <p:nvSpPr>
          <p:cNvPr id="3" name="TextBox 2"/>
          <p:cNvSpPr txBox="1"/>
          <p:nvPr/>
        </p:nvSpPr>
        <p:spPr>
          <a:xfrm>
            <a:off x="566928" y="201168"/>
            <a:ext cx="9144000" cy="274320"/>
          </a:xfrm>
          <a:prstGeom prst="rect">
            <a:avLst/>
          </a:prstGeom>
          <a:noFill/>
        </p:spPr>
        <p:txBody>
          <a:bodyPr wrap="square" lIns="0" tIns="0" rIns="0" bIns="0" anchor="t">
            <a:spAutoFit/>
          </a:bodyPr>
          <a:lstStyle/>
          <a:p>
            <a:pPr algn="l">
              <a:spcAft>
                <a:spcPts val="400"/>
              </a:spcAft>
            </a:pPr>
            <a:r>
              <a:rPr sz="1200" b="1" i="0">
                <a:solidFill>
                  <a:srgbClr val="C00000"/>
                </a:solidFill>
                <a:latin typeface="Calibri"/>
              </a:rPr>
              <a:t>PART 1 · FROM TEXT TO TEXT PLAN</a:t>
            </a:r>
          </a:p>
        </p:txBody>
      </p:sp>
      <p:sp>
        <p:nvSpPr>
          <p:cNvPr id="5" name="TextBox 4"/>
          <p:cNvSpPr txBox="1"/>
          <p:nvPr/>
        </p:nvSpPr>
        <p:spPr>
          <a:xfrm>
            <a:off x="1234440" y="1024128"/>
            <a:ext cx="4846320" cy="320040"/>
          </a:xfrm>
          <a:prstGeom prst="rect">
            <a:avLst/>
          </a:prstGeom>
          <a:noFill/>
        </p:spPr>
        <p:txBody>
          <a:bodyPr wrap="square" lIns="0" tIns="0" rIns="0" bIns="0" anchor="t">
            <a:spAutoFit/>
          </a:bodyPr>
          <a:lstStyle/>
          <a:p>
            <a:pPr algn="l">
              <a:spcAft>
                <a:spcPts val="400"/>
              </a:spcAft>
            </a:pPr>
            <a:r>
              <a:rPr sz="1400" b="1" i="0">
                <a:solidFill>
                  <a:srgbClr val="595959"/>
                </a:solidFill>
                <a:latin typeface="Calibri"/>
              </a:rPr>
              <a:t>Reader’s question</a:t>
            </a:r>
          </a:p>
        </p:txBody>
      </p:sp>
      <p:sp>
        <p:nvSpPr>
          <p:cNvPr id="6" name="TextBox 5"/>
          <p:cNvSpPr txBox="1"/>
          <p:nvPr/>
        </p:nvSpPr>
        <p:spPr>
          <a:xfrm>
            <a:off x="6355080" y="1024128"/>
            <a:ext cx="5166360" cy="320040"/>
          </a:xfrm>
          <a:prstGeom prst="rect">
            <a:avLst/>
          </a:prstGeom>
          <a:noFill/>
        </p:spPr>
        <p:txBody>
          <a:bodyPr wrap="square" lIns="0" tIns="0" rIns="0" bIns="0" anchor="t">
            <a:spAutoFit/>
          </a:bodyPr>
          <a:lstStyle/>
          <a:p>
            <a:pPr algn="l">
              <a:spcAft>
                <a:spcPts val="400"/>
              </a:spcAft>
            </a:pPr>
            <a:r>
              <a:rPr sz="1400" b="1" i="0">
                <a:solidFill>
                  <a:srgbClr val="595959"/>
                </a:solidFill>
                <a:latin typeface="Calibri"/>
              </a:rPr>
              <a:t>Answer (key message)</a:t>
            </a:r>
          </a:p>
        </p:txBody>
      </p:sp>
      <p:sp>
        <p:nvSpPr>
          <p:cNvPr id="7" name="Rounded Rectangle 6"/>
          <p:cNvSpPr/>
          <p:nvPr/>
        </p:nvSpPr>
        <p:spPr>
          <a:xfrm>
            <a:off x="548640" y="1325880"/>
            <a:ext cx="11064240" cy="658368"/>
          </a:xfrm>
          <a:prstGeom prst="roundRect">
            <a:avLst>
              <a:gd name="adj" fmla="val 8000"/>
            </a:avLst>
          </a:prstGeom>
          <a:solidFill>
            <a:srgbClr val="F4F8FC"/>
          </a:solidFill>
          <a:ln w="12700">
            <a:solidFill>
              <a:srgbClr val="DDE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Oval 7"/>
          <p:cNvSpPr/>
          <p:nvPr/>
        </p:nvSpPr>
        <p:spPr>
          <a:xfrm>
            <a:off x="658368" y="1399031"/>
            <a:ext cx="512064" cy="512064"/>
          </a:xfrm>
          <a:prstGeom prst="ellipse">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300"/>
              </a:spcAft>
            </a:pPr>
            <a:r>
              <a:rPr sz="1800" b="1" i="0">
                <a:solidFill>
                  <a:srgbClr val="FFFFFF"/>
                </a:solidFill>
                <a:latin typeface="Calibri"/>
              </a:rPr>
              <a:t>1</a:t>
            </a:r>
          </a:p>
        </p:txBody>
      </p:sp>
      <p:sp>
        <p:nvSpPr>
          <p:cNvPr id="10" name="TextBox 9"/>
          <p:cNvSpPr txBox="1"/>
          <p:nvPr/>
        </p:nvSpPr>
        <p:spPr>
          <a:xfrm>
            <a:off x="1234440" y="1325880"/>
            <a:ext cx="4846320" cy="658368"/>
          </a:xfrm>
          <a:prstGeom prst="rect">
            <a:avLst/>
          </a:prstGeom>
          <a:noFill/>
        </p:spPr>
        <p:txBody>
          <a:bodyPr wrap="square" lIns="18288" tIns="18288" rIns="18288" bIns="18288" anchor="ctr">
            <a:spAutoFit/>
          </a:bodyPr>
          <a:lstStyle/>
          <a:p>
            <a:pPr algn="l">
              <a:spcAft>
                <a:spcPts val="100"/>
              </a:spcAft>
            </a:pPr>
            <a:r>
              <a:rPr sz="1900" b="1" i="0">
                <a:solidFill>
                  <a:srgbClr val="C00000"/>
                </a:solidFill>
                <a:latin typeface="Calibri"/>
              </a:rPr>
              <a:t>What is the topic, and why does it matter?</a:t>
            </a:r>
          </a:p>
        </p:txBody>
      </p:sp>
      <p:sp>
        <p:nvSpPr>
          <p:cNvPr id="11" name="TextBox 10"/>
          <p:cNvSpPr txBox="1"/>
          <p:nvPr/>
        </p:nvSpPr>
        <p:spPr>
          <a:xfrm>
            <a:off x="6355080" y="1325880"/>
            <a:ext cx="5166360" cy="658368"/>
          </a:xfrm>
          <a:prstGeom prst="rect">
            <a:avLst/>
          </a:prstGeom>
          <a:noFill/>
        </p:spPr>
        <p:txBody>
          <a:bodyPr wrap="square" lIns="18288" tIns="18288" rIns="18288" bIns="18288" anchor="ctr">
            <a:spAutoFit/>
          </a:bodyPr>
          <a:lstStyle/>
          <a:p>
            <a:pPr algn="l">
              <a:spcAft>
                <a:spcPts val="400"/>
              </a:spcAft>
            </a:pPr>
            <a:r>
              <a:rPr sz="1600" b="0" i="0">
                <a:solidFill>
                  <a:srgbClr val="262626"/>
                </a:solidFill>
                <a:latin typeface="Calibri"/>
              </a:rPr>
              <a:t>Most households stay on an expensive default contract; this costs them money and weakens competition.</a:t>
            </a:r>
          </a:p>
        </p:txBody>
      </p:sp>
      <p:sp>
        <p:nvSpPr>
          <p:cNvPr id="12" name="Rounded Rectangle 11"/>
          <p:cNvSpPr/>
          <p:nvPr/>
        </p:nvSpPr>
        <p:spPr>
          <a:xfrm>
            <a:off x="548640" y="2039112"/>
            <a:ext cx="11064240" cy="658368"/>
          </a:xfrm>
          <a:prstGeom prst="roundRect">
            <a:avLst>
              <a:gd name="adj" fmla="val 8000"/>
            </a:avLst>
          </a:prstGeom>
          <a:solidFill>
            <a:srgbClr val="FFFFFF"/>
          </a:solidFill>
          <a:ln w="12700">
            <a:solidFill>
              <a:srgbClr val="DDE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3" name="Oval 12"/>
          <p:cNvSpPr/>
          <p:nvPr/>
        </p:nvSpPr>
        <p:spPr>
          <a:xfrm>
            <a:off x="658368" y="2112264"/>
            <a:ext cx="512064" cy="512064"/>
          </a:xfrm>
          <a:prstGeom prst="ellipse">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300"/>
              </a:spcAft>
            </a:pPr>
            <a:r>
              <a:rPr sz="1800" b="1" i="0">
                <a:solidFill>
                  <a:srgbClr val="FFFFFF"/>
                </a:solidFill>
                <a:latin typeface="Calibri"/>
              </a:rPr>
              <a:t>2</a:t>
            </a:r>
          </a:p>
        </p:txBody>
      </p:sp>
      <p:sp>
        <p:nvSpPr>
          <p:cNvPr id="15" name="TextBox 14"/>
          <p:cNvSpPr txBox="1"/>
          <p:nvPr/>
        </p:nvSpPr>
        <p:spPr>
          <a:xfrm>
            <a:off x="1234440" y="2039112"/>
            <a:ext cx="4846320" cy="658368"/>
          </a:xfrm>
          <a:prstGeom prst="rect">
            <a:avLst/>
          </a:prstGeom>
          <a:noFill/>
        </p:spPr>
        <p:txBody>
          <a:bodyPr wrap="square" lIns="18288" tIns="18288" rIns="18288" bIns="18288" anchor="ctr">
            <a:spAutoFit/>
          </a:bodyPr>
          <a:lstStyle/>
          <a:p>
            <a:pPr algn="l">
              <a:spcAft>
                <a:spcPts val="100"/>
              </a:spcAft>
            </a:pPr>
            <a:r>
              <a:rPr sz="1900" b="1" i="0">
                <a:solidFill>
                  <a:srgbClr val="C00000"/>
                </a:solidFill>
                <a:latin typeface="Calibri"/>
              </a:rPr>
              <a:t>What is already known?</a:t>
            </a:r>
          </a:p>
        </p:txBody>
      </p:sp>
      <p:sp>
        <p:nvSpPr>
          <p:cNvPr id="16" name="TextBox 15"/>
          <p:cNvSpPr txBox="1"/>
          <p:nvPr/>
        </p:nvSpPr>
        <p:spPr>
          <a:xfrm>
            <a:off x="6355080" y="2039112"/>
            <a:ext cx="5166360" cy="658368"/>
          </a:xfrm>
          <a:prstGeom prst="rect">
            <a:avLst/>
          </a:prstGeom>
          <a:noFill/>
        </p:spPr>
        <p:txBody>
          <a:bodyPr wrap="square" lIns="18288" tIns="18288" rIns="18288" bIns="18288" anchor="ctr">
            <a:spAutoFit/>
          </a:bodyPr>
          <a:lstStyle/>
          <a:p>
            <a:pPr algn="l">
              <a:spcAft>
                <a:spcPts val="400"/>
              </a:spcAft>
            </a:pPr>
            <a:r>
              <a:rPr sz="1600" b="0" i="0">
                <a:solidFill>
                  <a:srgbClr val="262626"/>
                </a:solidFill>
                <a:latin typeface="Calibri"/>
              </a:rPr>
              <a:t>Three explanations: lack of information, effort, and inertia. Policy mainly targets information.</a:t>
            </a:r>
          </a:p>
        </p:txBody>
      </p:sp>
      <p:sp>
        <p:nvSpPr>
          <p:cNvPr id="17" name="Rounded Rectangle 16"/>
          <p:cNvSpPr/>
          <p:nvPr/>
        </p:nvSpPr>
        <p:spPr>
          <a:xfrm>
            <a:off x="548640" y="2752344"/>
            <a:ext cx="11064240" cy="841248"/>
          </a:xfrm>
          <a:prstGeom prst="roundRect">
            <a:avLst>
              <a:gd name="adj" fmla="val 8000"/>
            </a:avLst>
          </a:prstGeom>
          <a:solidFill>
            <a:srgbClr val="F4F8FC"/>
          </a:solidFill>
          <a:ln w="12700">
            <a:solidFill>
              <a:srgbClr val="DDE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8" name="Oval 17"/>
          <p:cNvSpPr/>
          <p:nvPr/>
        </p:nvSpPr>
        <p:spPr>
          <a:xfrm>
            <a:off x="658368" y="2916936"/>
            <a:ext cx="512064" cy="512064"/>
          </a:xfrm>
          <a:prstGeom prst="ellipse">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300"/>
              </a:spcAft>
            </a:pPr>
            <a:r>
              <a:rPr sz="1800" b="1" i="0">
                <a:solidFill>
                  <a:srgbClr val="FFFFFF"/>
                </a:solidFill>
                <a:latin typeface="Calibri"/>
              </a:rPr>
              <a:t>3</a:t>
            </a:r>
          </a:p>
        </p:txBody>
      </p:sp>
      <p:sp>
        <p:nvSpPr>
          <p:cNvPr id="20" name="TextBox 19"/>
          <p:cNvSpPr txBox="1"/>
          <p:nvPr/>
        </p:nvSpPr>
        <p:spPr>
          <a:xfrm>
            <a:off x="1234440" y="2752344"/>
            <a:ext cx="4846320" cy="841248"/>
          </a:xfrm>
          <a:prstGeom prst="rect">
            <a:avLst/>
          </a:prstGeom>
          <a:noFill/>
        </p:spPr>
        <p:txBody>
          <a:bodyPr wrap="square" lIns="18288" tIns="18288" rIns="18288" bIns="18288" anchor="ctr">
            <a:spAutoFit/>
          </a:bodyPr>
          <a:lstStyle/>
          <a:p>
            <a:pPr algn="l">
              <a:spcAft>
                <a:spcPts val="100"/>
              </a:spcAft>
            </a:pPr>
            <a:r>
              <a:rPr sz="1900" b="1" i="0">
                <a:solidFill>
                  <a:srgbClr val="C00000"/>
                </a:solidFill>
                <a:latin typeface="Calibri"/>
              </a:rPr>
              <a:t>What is the knowledge gap? And what are the research questions?</a:t>
            </a:r>
          </a:p>
        </p:txBody>
      </p:sp>
      <p:sp>
        <p:nvSpPr>
          <p:cNvPr id="21" name="TextBox 20"/>
          <p:cNvSpPr txBox="1"/>
          <p:nvPr/>
        </p:nvSpPr>
        <p:spPr>
          <a:xfrm>
            <a:off x="6355080" y="2752344"/>
            <a:ext cx="5166360" cy="841248"/>
          </a:xfrm>
          <a:prstGeom prst="rect">
            <a:avLst/>
          </a:prstGeom>
          <a:noFill/>
        </p:spPr>
        <p:txBody>
          <a:bodyPr wrap="square" lIns="18288" tIns="18288" rIns="18288" bIns="18288" anchor="ctr">
            <a:spAutoFit/>
          </a:bodyPr>
          <a:lstStyle/>
          <a:p>
            <a:pPr algn="l">
              <a:spcAft>
                <a:spcPts val="400"/>
              </a:spcAft>
            </a:pPr>
            <a:r>
              <a:rPr sz="1600" b="0" i="0">
                <a:solidFill>
                  <a:srgbClr val="262626"/>
                </a:solidFill>
                <a:latin typeface="Calibri"/>
              </a:rPr>
              <a:t>Unclear which barrier matters most (studies measure intentions). RQ 1: what stops households? RQ 2: does personalised information help?</a:t>
            </a:r>
          </a:p>
        </p:txBody>
      </p:sp>
      <p:sp>
        <p:nvSpPr>
          <p:cNvPr id="22" name="Rounded Rectangle 21"/>
          <p:cNvSpPr/>
          <p:nvPr/>
        </p:nvSpPr>
        <p:spPr>
          <a:xfrm>
            <a:off x="548640" y="3648456"/>
            <a:ext cx="11064240" cy="658368"/>
          </a:xfrm>
          <a:prstGeom prst="roundRect">
            <a:avLst>
              <a:gd name="adj" fmla="val 8000"/>
            </a:avLst>
          </a:prstGeom>
          <a:solidFill>
            <a:srgbClr val="FFFFFF"/>
          </a:solidFill>
          <a:ln w="12700">
            <a:solidFill>
              <a:srgbClr val="DDE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3" name="Oval 22"/>
          <p:cNvSpPr/>
          <p:nvPr/>
        </p:nvSpPr>
        <p:spPr>
          <a:xfrm>
            <a:off x="658368" y="3721607"/>
            <a:ext cx="512064" cy="512064"/>
          </a:xfrm>
          <a:prstGeom prst="ellipse">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300"/>
              </a:spcAft>
            </a:pPr>
            <a:r>
              <a:rPr sz="1800" b="1" i="0">
                <a:solidFill>
                  <a:srgbClr val="FFFFFF"/>
                </a:solidFill>
                <a:latin typeface="Calibri"/>
              </a:rPr>
              <a:t>4</a:t>
            </a:r>
          </a:p>
        </p:txBody>
      </p:sp>
      <p:sp>
        <p:nvSpPr>
          <p:cNvPr id="25" name="TextBox 24"/>
          <p:cNvSpPr txBox="1"/>
          <p:nvPr/>
        </p:nvSpPr>
        <p:spPr>
          <a:xfrm>
            <a:off x="1234440" y="3648456"/>
            <a:ext cx="4846320" cy="658368"/>
          </a:xfrm>
          <a:prstGeom prst="rect">
            <a:avLst/>
          </a:prstGeom>
          <a:noFill/>
        </p:spPr>
        <p:txBody>
          <a:bodyPr wrap="square" lIns="18288" tIns="18288" rIns="18288" bIns="18288" anchor="ctr">
            <a:spAutoFit/>
          </a:bodyPr>
          <a:lstStyle/>
          <a:p>
            <a:pPr algn="l">
              <a:spcAft>
                <a:spcPts val="100"/>
              </a:spcAft>
            </a:pPr>
            <a:r>
              <a:rPr sz="1900" b="1" i="0">
                <a:solidFill>
                  <a:srgbClr val="C00000"/>
                </a:solidFill>
                <a:latin typeface="Calibri"/>
              </a:rPr>
              <a:t>How did we find the answers?</a:t>
            </a:r>
          </a:p>
        </p:txBody>
      </p:sp>
      <p:sp>
        <p:nvSpPr>
          <p:cNvPr id="26" name="TextBox 25"/>
          <p:cNvSpPr txBox="1"/>
          <p:nvPr/>
        </p:nvSpPr>
        <p:spPr>
          <a:xfrm>
            <a:off x="6355080" y="3648456"/>
            <a:ext cx="5166360" cy="658368"/>
          </a:xfrm>
          <a:prstGeom prst="rect">
            <a:avLst/>
          </a:prstGeom>
          <a:noFill/>
        </p:spPr>
        <p:txBody>
          <a:bodyPr wrap="square" lIns="18288" tIns="18288" rIns="18288" bIns="18288" anchor="ctr">
            <a:spAutoFit/>
          </a:bodyPr>
          <a:lstStyle/>
          <a:p>
            <a:pPr algn="l">
              <a:spcAft>
                <a:spcPts val="400"/>
              </a:spcAft>
            </a:pPr>
            <a:r>
              <a:rPr sz="1600" b="0" i="0">
                <a:solidFill>
                  <a:srgbClr val="262626"/>
                </a:solidFill>
                <a:latin typeface="Calibri"/>
              </a:rPr>
              <a:t>Billing data + survey + a randomised letter experiment among 4,000 households.</a:t>
            </a:r>
          </a:p>
        </p:txBody>
      </p:sp>
      <p:sp>
        <p:nvSpPr>
          <p:cNvPr id="27" name="Rounded Rectangle 26"/>
          <p:cNvSpPr/>
          <p:nvPr/>
        </p:nvSpPr>
        <p:spPr>
          <a:xfrm>
            <a:off x="548640" y="4361688"/>
            <a:ext cx="11064240" cy="1024128"/>
          </a:xfrm>
          <a:prstGeom prst="roundRect">
            <a:avLst>
              <a:gd name="adj" fmla="val 8000"/>
            </a:avLst>
          </a:prstGeom>
          <a:solidFill>
            <a:srgbClr val="F4F8FC"/>
          </a:solidFill>
          <a:ln w="12700">
            <a:solidFill>
              <a:srgbClr val="DDE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8" name="Oval 27"/>
          <p:cNvSpPr/>
          <p:nvPr/>
        </p:nvSpPr>
        <p:spPr>
          <a:xfrm>
            <a:off x="658368" y="4617720"/>
            <a:ext cx="512064" cy="512064"/>
          </a:xfrm>
          <a:prstGeom prst="ellipse">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300"/>
              </a:spcAft>
            </a:pPr>
            <a:r>
              <a:rPr sz="1800" b="1" i="0">
                <a:solidFill>
                  <a:srgbClr val="FFFFFF"/>
                </a:solidFill>
                <a:latin typeface="Calibri"/>
              </a:rPr>
              <a:t>5</a:t>
            </a:r>
          </a:p>
        </p:txBody>
      </p:sp>
      <p:sp>
        <p:nvSpPr>
          <p:cNvPr id="30" name="TextBox 29"/>
          <p:cNvSpPr txBox="1"/>
          <p:nvPr/>
        </p:nvSpPr>
        <p:spPr>
          <a:xfrm>
            <a:off x="1234440" y="4361688"/>
            <a:ext cx="4846320" cy="1024128"/>
          </a:xfrm>
          <a:prstGeom prst="rect">
            <a:avLst/>
          </a:prstGeom>
          <a:noFill/>
        </p:spPr>
        <p:txBody>
          <a:bodyPr wrap="square" lIns="18288" tIns="18288" rIns="18288" bIns="18288" anchor="ctr">
            <a:spAutoFit/>
          </a:bodyPr>
          <a:lstStyle/>
          <a:p>
            <a:pPr algn="l">
              <a:spcAft>
                <a:spcPts val="100"/>
              </a:spcAft>
            </a:pPr>
            <a:r>
              <a:rPr sz="1900" b="1" i="0">
                <a:solidFill>
                  <a:srgbClr val="C00000"/>
                </a:solidFill>
                <a:latin typeface="Calibri"/>
              </a:rPr>
              <a:t>What are the key results?</a:t>
            </a:r>
          </a:p>
          <a:p>
            <a:pPr algn="l">
              <a:spcAft>
                <a:spcPts val="100"/>
              </a:spcAft>
            </a:pPr>
            <a:r>
              <a:rPr sz="1400" b="0" i="0">
                <a:solidFill>
                  <a:srgbClr val="595959"/>
                </a:solidFill>
                <a:latin typeface="Calibri"/>
              </a:rPr>
              <a:t>How many switch, and at what cost?  ·  What is the main barrier? (RQ 1)  ·  Does information help, and for whom? (RQ 2)</a:t>
            </a:r>
          </a:p>
        </p:txBody>
      </p:sp>
      <p:sp>
        <p:nvSpPr>
          <p:cNvPr id="31" name="TextBox 30"/>
          <p:cNvSpPr txBox="1"/>
          <p:nvPr/>
        </p:nvSpPr>
        <p:spPr>
          <a:xfrm>
            <a:off x="6355080" y="4361688"/>
            <a:ext cx="5166360" cy="1024128"/>
          </a:xfrm>
          <a:prstGeom prst="rect">
            <a:avLst/>
          </a:prstGeom>
          <a:noFill/>
        </p:spPr>
        <p:txBody>
          <a:bodyPr wrap="square" lIns="18288" tIns="18288" rIns="18288" bIns="18288" anchor="ctr">
            <a:spAutoFit/>
          </a:bodyPr>
          <a:lstStyle/>
          <a:p>
            <a:pPr algn="l">
              <a:spcAft>
                <a:spcPts val="400"/>
              </a:spcAft>
            </a:pPr>
            <a:r>
              <a:rPr sz="1600" b="0" i="0">
                <a:solidFill>
                  <a:srgbClr val="262626"/>
                </a:solidFill>
                <a:latin typeface="Calibri"/>
              </a:rPr>
              <a:t>Households overpay, know it, and still stay put: 14% switch, €240/yr overpaid; hassle and distrust, not information; letter: 8% vs 5%, mostly the better-off.</a:t>
            </a:r>
          </a:p>
        </p:txBody>
      </p:sp>
      <p:sp>
        <p:nvSpPr>
          <p:cNvPr id="32" name="Rounded Rectangle 31"/>
          <p:cNvSpPr/>
          <p:nvPr/>
        </p:nvSpPr>
        <p:spPr>
          <a:xfrm>
            <a:off x="548640" y="5440679"/>
            <a:ext cx="11064240" cy="841248"/>
          </a:xfrm>
          <a:prstGeom prst="roundRect">
            <a:avLst>
              <a:gd name="adj" fmla="val 8000"/>
            </a:avLst>
          </a:prstGeom>
          <a:solidFill>
            <a:srgbClr val="FFFFFF"/>
          </a:solidFill>
          <a:ln w="12700">
            <a:solidFill>
              <a:srgbClr val="DDE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3" name="Oval 32"/>
          <p:cNvSpPr/>
          <p:nvPr/>
        </p:nvSpPr>
        <p:spPr>
          <a:xfrm>
            <a:off x="658368" y="5605271"/>
            <a:ext cx="512064" cy="512064"/>
          </a:xfrm>
          <a:prstGeom prst="ellipse">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300"/>
              </a:spcAft>
            </a:pPr>
            <a:r>
              <a:rPr sz="1800" b="1" i="0">
                <a:solidFill>
                  <a:srgbClr val="FFFFFF"/>
                </a:solidFill>
                <a:latin typeface="Calibri"/>
              </a:rPr>
              <a:t>6</a:t>
            </a:r>
          </a:p>
        </p:txBody>
      </p:sp>
      <p:sp>
        <p:nvSpPr>
          <p:cNvPr id="35" name="TextBox 34"/>
          <p:cNvSpPr txBox="1"/>
          <p:nvPr/>
        </p:nvSpPr>
        <p:spPr>
          <a:xfrm>
            <a:off x="1234440" y="5440679"/>
            <a:ext cx="4846320" cy="841248"/>
          </a:xfrm>
          <a:prstGeom prst="rect">
            <a:avLst/>
          </a:prstGeom>
          <a:noFill/>
        </p:spPr>
        <p:txBody>
          <a:bodyPr wrap="square" lIns="18288" tIns="18288" rIns="18288" bIns="18288" anchor="ctr">
            <a:spAutoFit/>
          </a:bodyPr>
          <a:lstStyle/>
          <a:p>
            <a:pPr algn="l">
              <a:spcAft>
                <a:spcPts val="100"/>
              </a:spcAft>
            </a:pPr>
            <a:r>
              <a:rPr sz="1900" b="1" i="0">
                <a:solidFill>
                  <a:srgbClr val="C00000"/>
                </a:solidFill>
                <a:latin typeface="Calibri"/>
              </a:rPr>
              <a:t>How can we interpret the findings? And what are the implications?</a:t>
            </a:r>
          </a:p>
        </p:txBody>
      </p:sp>
      <p:sp>
        <p:nvSpPr>
          <p:cNvPr id="36" name="TextBox 35"/>
          <p:cNvSpPr txBox="1"/>
          <p:nvPr/>
        </p:nvSpPr>
        <p:spPr>
          <a:xfrm>
            <a:off x="6355080" y="5440679"/>
            <a:ext cx="5166360" cy="841248"/>
          </a:xfrm>
          <a:prstGeom prst="rect">
            <a:avLst/>
          </a:prstGeom>
          <a:noFill/>
        </p:spPr>
        <p:txBody>
          <a:bodyPr wrap="square" lIns="18288" tIns="18288" rIns="18288" bIns="18288" anchor="ctr">
            <a:spAutoFit/>
          </a:bodyPr>
          <a:lstStyle/>
          <a:p>
            <a:pPr algn="l">
              <a:spcAft>
                <a:spcPts val="400"/>
              </a:spcAft>
            </a:pPr>
            <a:r>
              <a:rPr sz="1600" b="0" i="0">
                <a:solidFill>
                  <a:srgbClr val="262626"/>
                </a:solidFill>
                <a:latin typeface="Calibri"/>
              </a:rPr>
              <a:t>The barrier is effort and trust, not knowledge – so reduce effort: automatic switching, fair default contracts, personal help.</a:t>
            </a:r>
          </a:p>
        </p:txBody>
      </p:sp>
      <p:sp>
        <p:nvSpPr>
          <p:cNvPr id="37" name="TextBox 36"/>
          <p:cNvSpPr txBox="1"/>
          <p:nvPr/>
        </p:nvSpPr>
        <p:spPr>
          <a:xfrm>
            <a:off x="7955279" y="6473952"/>
            <a:ext cx="3685032" cy="274320"/>
          </a:xfrm>
          <a:prstGeom prst="rect">
            <a:avLst/>
          </a:prstGeom>
          <a:noFill/>
        </p:spPr>
        <p:txBody>
          <a:bodyPr wrap="square" lIns="0" tIns="0" rIns="0" bIns="0" anchor="t">
            <a:spAutoFit/>
          </a:bodyPr>
          <a:lstStyle/>
          <a:p>
            <a:pPr algn="r">
              <a:spcAft>
                <a:spcPts val="400"/>
              </a:spcAft>
            </a:pPr>
            <a:r>
              <a:rPr sz="1000" b="0" i="0">
                <a:solidFill>
                  <a:srgbClr val="8C8C8C"/>
                </a:solidFill>
                <a:latin typeface="Calibri"/>
              </a:rPr>
              <a:t>wetenschappelijkschrijven.nl   </a:t>
            </a:r>
            <a:r>
              <a:rPr sz="1000" b="1" i="0">
                <a:solidFill>
                  <a:srgbClr val="1F3864"/>
                </a:solidFill>
                <a:latin typeface="Calibri"/>
              </a:rPr>
              <a:t>17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640" y="411480"/>
            <a:ext cx="11064240" cy="658368"/>
          </a:xfrm>
        </p:spPr>
        <p:txBody>
          <a:bodyPr wrap="square" lIns="18288" rIns="18288" anchor="ctr"/>
          <a:lstStyle/>
          <a:p>
            <a:pPr algn="l"/>
            <a:r>
              <a:rPr sz="3200" b="1">
                <a:solidFill>
                  <a:srgbClr val="1F3864"/>
                </a:solidFill>
                <a:latin typeface="Calibri"/>
              </a:rPr>
              <a:t>Four paragraph shapes</a:t>
            </a:r>
          </a:p>
        </p:txBody>
      </p:sp>
      <p:sp>
        <p:nvSpPr>
          <p:cNvPr id="3" name="TextBox 2"/>
          <p:cNvSpPr txBox="1"/>
          <p:nvPr/>
        </p:nvSpPr>
        <p:spPr>
          <a:xfrm>
            <a:off x="566928" y="201168"/>
            <a:ext cx="9144000" cy="274320"/>
          </a:xfrm>
          <a:prstGeom prst="rect">
            <a:avLst/>
          </a:prstGeom>
          <a:noFill/>
        </p:spPr>
        <p:txBody>
          <a:bodyPr wrap="square" lIns="0" tIns="0" rIns="0" bIns="0" anchor="t">
            <a:spAutoFit/>
          </a:bodyPr>
          <a:lstStyle/>
          <a:p>
            <a:pPr algn="l">
              <a:spcAft>
                <a:spcPts val="400"/>
              </a:spcAft>
            </a:pPr>
            <a:r>
              <a:rPr sz="1200" b="1" i="0">
                <a:solidFill>
                  <a:srgbClr val="C00000"/>
                </a:solidFill>
                <a:latin typeface="Calibri"/>
              </a:rPr>
              <a:t>PART 1 · FROM TEXT TO TEXT PLAN</a:t>
            </a:r>
          </a:p>
        </p:txBody>
      </p:sp>
      <p:sp>
        <p:nvSpPr>
          <p:cNvPr id="4" name="TextBox 3"/>
          <p:cNvSpPr txBox="1"/>
          <p:nvPr/>
        </p:nvSpPr>
        <p:spPr>
          <a:xfrm>
            <a:off x="566928" y="1024128"/>
            <a:ext cx="10972800" cy="365760"/>
          </a:xfrm>
          <a:prstGeom prst="rect">
            <a:avLst/>
          </a:prstGeom>
          <a:noFill/>
        </p:spPr>
        <p:txBody>
          <a:bodyPr wrap="square" lIns="0" tIns="0" rIns="0" bIns="0" anchor="t">
            <a:spAutoFit/>
          </a:bodyPr>
          <a:lstStyle/>
          <a:p>
            <a:pPr algn="l">
              <a:spcAft>
                <a:spcPts val="400"/>
              </a:spcAft>
            </a:pPr>
            <a:r>
              <a:rPr sz="1700" b="0" i="1">
                <a:solidFill>
                  <a:srgbClr val="595959"/>
                </a:solidFill>
                <a:latin typeface="Calibri"/>
              </a:rPr>
              <a:t>Where does the paragraph put its key message?</a:t>
            </a:r>
          </a:p>
        </p:txBody>
      </p:sp>
      <p:sp>
        <p:nvSpPr>
          <p:cNvPr id="5" name="Rounded Rectangle 4"/>
          <p:cNvSpPr/>
          <p:nvPr/>
        </p:nvSpPr>
        <p:spPr>
          <a:xfrm>
            <a:off x="548640" y="1600200"/>
            <a:ext cx="2615184" cy="4754880"/>
          </a:xfrm>
          <a:prstGeom prst="roundRect">
            <a:avLst>
              <a:gd name="adj" fmla="val 6000"/>
            </a:avLst>
          </a:prstGeom>
          <a:solidFill>
            <a:srgbClr val="F7F9FC"/>
          </a:solidFill>
          <a:ln w="12700">
            <a:solidFill>
              <a:srgbClr val="DDE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Freeform 5"/>
          <p:cNvSpPr/>
          <p:nvPr/>
        </p:nvSpPr>
        <p:spPr>
          <a:xfrm>
            <a:off x="1581911" y="1783080"/>
            <a:ext cx="548640" cy="457200"/>
          </a:xfrm>
          <a:custGeom>
            <a:avLst/>
            <a:gdLst/>
            <a:ahLst/>
            <a:cxnLst/>
            <a:rect l="l" t="t" r="r" b="b"/>
            <a:pathLst>
              <a:path w="548640" h="457200">
                <a:moveTo>
                  <a:pt x="274320" y="0"/>
                </a:moveTo>
                <a:lnTo>
                  <a:pt x="548640" y="457200"/>
                </a:lnTo>
                <a:lnTo>
                  <a:pt x="0" y="457200"/>
                </a:lnTo>
                <a:close/>
              </a:path>
            </a:pathLst>
          </a:custGeom>
          <a:solidFill>
            <a:srgbClr val="FBE3E3"/>
          </a:solidFill>
          <a:ln w="254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Freeform 8"/>
          <p:cNvSpPr/>
          <p:nvPr/>
        </p:nvSpPr>
        <p:spPr>
          <a:xfrm>
            <a:off x="1307591" y="2240280"/>
            <a:ext cx="1097281" cy="457200"/>
          </a:xfrm>
          <a:custGeom>
            <a:avLst/>
            <a:gdLst/>
            <a:ahLst/>
            <a:cxnLst/>
            <a:rect l="l" t="t" r="r" b="b"/>
            <a:pathLst>
              <a:path w="1097281" h="457200">
                <a:moveTo>
                  <a:pt x="274320" y="0"/>
                </a:moveTo>
                <a:lnTo>
                  <a:pt x="822960" y="0"/>
                </a:lnTo>
                <a:lnTo>
                  <a:pt x="1097281" y="457200"/>
                </a:lnTo>
                <a:lnTo>
                  <a:pt x="0" y="457200"/>
                </a:lnTo>
                <a:close/>
              </a:path>
            </a:pathLst>
          </a:custGeom>
          <a:solidFill>
            <a:srgbClr val="DCE8F4"/>
          </a:solidFill>
          <a:ln w="15875">
            <a:solidFill>
              <a:srgbClr val="1F4E7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Freeform 11"/>
          <p:cNvSpPr/>
          <p:nvPr/>
        </p:nvSpPr>
        <p:spPr>
          <a:xfrm>
            <a:off x="1033271" y="2697480"/>
            <a:ext cx="1645920" cy="457200"/>
          </a:xfrm>
          <a:custGeom>
            <a:avLst/>
            <a:gdLst/>
            <a:ahLst/>
            <a:cxnLst/>
            <a:rect l="l" t="t" r="r" b="b"/>
            <a:pathLst>
              <a:path w="1645920" h="457200">
                <a:moveTo>
                  <a:pt x="274320" y="0"/>
                </a:moveTo>
                <a:lnTo>
                  <a:pt x="1371601" y="0"/>
                </a:lnTo>
                <a:lnTo>
                  <a:pt x="1645920" y="457200"/>
                </a:lnTo>
                <a:lnTo>
                  <a:pt x="0" y="457200"/>
                </a:lnTo>
                <a:close/>
              </a:path>
            </a:pathLst>
          </a:custGeom>
          <a:solidFill>
            <a:srgbClr val="DCE8F4"/>
          </a:solidFill>
          <a:ln w="15875">
            <a:solidFill>
              <a:srgbClr val="1F4E7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731520" y="3337560"/>
            <a:ext cx="2286000" cy="411480"/>
          </a:xfrm>
          <a:prstGeom prst="rect">
            <a:avLst/>
          </a:prstGeom>
          <a:noFill/>
        </p:spPr>
        <p:txBody>
          <a:bodyPr wrap="square" lIns="0" tIns="0" rIns="0" bIns="0" anchor="t">
            <a:spAutoFit/>
          </a:bodyPr>
          <a:lstStyle/>
          <a:p>
            <a:pPr algn="l">
              <a:spcAft>
                <a:spcPts val="400"/>
              </a:spcAft>
            </a:pPr>
            <a:r>
              <a:rPr sz="2000" b="1" i="0">
                <a:solidFill>
                  <a:srgbClr val="1F4E79"/>
                </a:solidFill>
                <a:latin typeface="Calibri"/>
              </a:rPr>
              <a:t>The pyramid</a:t>
            </a:r>
          </a:p>
        </p:txBody>
      </p:sp>
      <p:sp>
        <p:nvSpPr>
          <p:cNvPr id="16" name="TextBox 15"/>
          <p:cNvSpPr txBox="1"/>
          <p:nvPr/>
        </p:nvSpPr>
        <p:spPr>
          <a:xfrm>
            <a:off x="731520" y="3730752"/>
            <a:ext cx="2286000" cy="502920"/>
          </a:xfrm>
          <a:prstGeom prst="rect">
            <a:avLst/>
          </a:prstGeom>
          <a:noFill/>
        </p:spPr>
        <p:txBody>
          <a:bodyPr wrap="square" lIns="0" tIns="0" rIns="0" bIns="0" anchor="t">
            <a:spAutoFit/>
          </a:bodyPr>
          <a:lstStyle/>
          <a:p>
            <a:pPr algn="l">
              <a:spcAft>
                <a:spcPts val="400"/>
              </a:spcAft>
            </a:pPr>
            <a:r>
              <a:rPr sz="1400" b="1" i="0">
                <a:solidFill>
                  <a:srgbClr val="C00000"/>
                </a:solidFill>
                <a:latin typeface="Calibri"/>
              </a:rPr>
              <a:t>Key message first</a:t>
            </a:r>
          </a:p>
        </p:txBody>
      </p:sp>
      <p:sp>
        <p:nvSpPr>
          <p:cNvPr id="17" name="TextBox 16"/>
          <p:cNvSpPr txBox="1"/>
          <p:nvPr/>
        </p:nvSpPr>
        <p:spPr>
          <a:xfrm>
            <a:off x="731520" y="4297680"/>
            <a:ext cx="2286000" cy="1280160"/>
          </a:xfrm>
          <a:prstGeom prst="rect">
            <a:avLst/>
          </a:prstGeom>
          <a:noFill/>
        </p:spPr>
        <p:txBody>
          <a:bodyPr wrap="square" lIns="0" tIns="0" rIns="0" bIns="0" anchor="t">
            <a:spAutoFit/>
          </a:bodyPr>
          <a:lstStyle/>
          <a:p>
            <a:pPr algn="l">
              <a:spcAft>
                <a:spcPts val="400"/>
              </a:spcAft>
            </a:pPr>
            <a:r>
              <a:rPr sz="1450" b="0" i="0">
                <a:solidFill>
                  <a:srgbClr val="262626"/>
                </a:solidFill>
                <a:latin typeface="Calibri"/>
              </a:rPr>
              <a:t>The first sentence states the key message; the rest explains, supports or illustrates it.</a:t>
            </a:r>
          </a:p>
        </p:txBody>
      </p:sp>
      <p:sp>
        <p:nvSpPr>
          <p:cNvPr id="18" name="TextBox 17"/>
          <p:cNvSpPr txBox="1"/>
          <p:nvPr/>
        </p:nvSpPr>
        <p:spPr>
          <a:xfrm>
            <a:off x="731520" y="5577840"/>
            <a:ext cx="2286000" cy="685800"/>
          </a:xfrm>
          <a:prstGeom prst="rect">
            <a:avLst/>
          </a:prstGeom>
          <a:noFill/>
        </p:spPr>
        <p:txBody>
          <a:bodyPr wrap="square" lIns="0" tIns="0" rIns="0" bIns="0" anchor="t">
            <a:spAutoFit/>
          </a:bodyPr>
          <a:lstStyle/>
          <a:p>
            <a:pPr algn="l">
              <a:spcAft>
                <a:spcPts val="400"/>
              </a:spcAft>
            </a:pPr>
            <a:r>
              <a:rPr sz="1300" b="1" i="0">
                <a:solidFill>
                  <a:srgbClr val="595959"/>
                </a:solidFill>
                <a:latin typeface="Calibri"/>
              </a:rPr>
              <a:t>Use for: </a:t>
            </a:r>
            <a:r>
              <a:rPr sz="1300" b="0" i="0">
                <a:solidFill>
                  <a:srgbClr val="595959"/>
                </a:solidFill>
                <a:latin typeface="Calibri"/>
              </a:rPr>
              <a:t>Results, discussion, policy texts</a:t>
            </a:r>
          </a:p>
        </p:txBody>
      </p:sp>
      <p:sp>
        <p:nvSpPr>
          <p:cNvPr id="19" name="Rounded Rectangle 18"/>
          <p:cNvSpPr/>
          <p:nvPr/>
        </p:nvSpPr>
        <p:spPr>
          <a:xfrm>
            <a:off x="3364992" y="1600200"/>
            <a:ext cx="2615184" cy="4754880"/>
          </a:xfrm>
          <a:prstGeom prst="roundRect">
            <a:avLst>
              <a:gd name="adj" fmla="val 6000"/>
            </a:avLst>
          </a:prstGeom>
          <a:solidFill>
            <a:srgbClr val="F7F9FC"/>
          </a:solidFill>
          <a:ln w="12700">
            <a:solidFill>
              <a:srgbClr val="DDE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0" name="Freeform 19"/>
          <p:cNvSpPr/>
          <p:nvPr/>
        </p:nvSpPr>
        <p:spPr>
          <a:xfrm>
            <a:off x="3849624" y="1783080"/>
            <a:ext cx="1645920" cy="457200"/>
          </a:xfrm>
          <a:custGeom>
            <a:avLst/>
            <a:gdLst/>
            <a:ahLst/>
            <a:cxnLst/>
            <a:rect l="l" t="t" r="r" b="b"/>
            <a:pathLst>
              <a:path w="1645920" h="457200">
                <a:moveTo>
                  <a:pt x="0" y="0"/>
                </a:moveTo>
                <a:lnTo>
                  <a:pt x="1645920" y="0"/>
                </a:lnTo>
                <a:lnTo>
                  <a:pt x="1371600" y="457200"/>
                </a:lnTo>
                <a:lnTo>
                  <a:pt x="274320" y="457200"/>
                </a:lnTo>
                <a:close/>
              </a:path>
            </a:pathLst>
          </a:custGeom>
          <a:solidFill>
            <a:srgbClr val="DCE8F4"/>
          </a:solidFill>
          <a:ln w="15875">
            <a:solidFill>
              <a:srgbClr val="1F4E7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Freeform 22"/>
          <p:cNvSpPr/>
          <p:nvPr/>
        </p:nvSpPr>
        <p:spPr>
          <a:xfrm>
            <a:off x="4123944" y="2240280"/>
            <a:ext cx="1097280" cy="457200"/>
          </a:xfrm>
          <a:custGeom>
            <a:avLst/>
            <a:gdLst/>
            <a:ahLst/>
            <a:cxnLst/>
            <a:rect l="l" t="t" r="r" b="b"/>
            <a:pathLst>
              <a:path w="1097280" h="457200">
                <a:moveTo>
                  <a:pt x="0" y="0"/>
                </a:moveTo>
                <a:lnTo>
                  <a:pt x="1097280" y="0"/>
                </a:lnTo>
                <a:lnTo>
                  <a:pt x="822960" y="457200"/>
                </a:lnTo>
                <a:lnTo>
                  <a:pt x="274320" y="457200"/>
                </a:lnTo>
                <a:close/>
              </a:path>
            </a:pathLst>
          </a:custGeom>
          <a:solidFill>
            <a:srgbClr val="DCE8F4"/>
          </a:solidFill>
          <a:ln w="15875">
            <a:solidFill>
              <a:srgbClr val="1F4E7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Freeform 25"/>
          <p:cNvSpPr/>
          <p:nvPr/>
        </p:nvSpPr>
        <p:spPr>
          <a:xfrm>
            <a:off x="4398264" y="2697480"/>
            <a:ext cx="548640" cy="457200"/>
          </a:xfrm>
          <a:custGeom>
            <a:avLst/>
            <a:gdLst/>
            <a:ahLst/>
            <a:cxnLst/>
            <a:rect l="l" t="t" r="r" b="b"/>
            <a:pathLst>
              <a:path w="548640" h="457200">
                <a:moveTo>
                  <a:pt x="0" y="0"/>
                </a:moveTo>
                <a:lnTo>
                  <a:pt x="548640" y="0"/>
                </a:lnTo>
                <a:lnTo>
                  <a:pt x="274320" y="457200"/>
                </a:lnTo>
                <a:close/>
              </a:path>
            </a:pathLst>
          </a:custGeom>
          <a:solidFill>
            <a:srgbClr val="FBE3E3"/>
          </a:solidFill>
          <a:ln w="254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3547872" y="3337560"/>
            <a:ext cx="2286000" cy="411480"/>
          </a:xfrm>
          <a:prstGeom prst="rect">
            <a:avLst/>
          </a:prstGeom>
          <a:noFill/>
        </p:spPr>
        <p:txBody>
          <a:bodyPr wrap="square" lIns="0" tIns="0" rIns="0" bIns="0" anchor="t">
            <a:spAutoFit/>
          </a:bodyPr>
          <a:lstStyle/>
          <a:p>
            <a:pPr algn="l">
              <a:spcAft>
                <a:spcPts val="400"/>
              </a:spcAft>
            </a:pPr>
            <a:r>
              <a:rPr sz="2000" b="1" i="0">
                <a:solidFill>
                  <a:srgbClr val="1F4E79"/>
                </a:solidFill>
                <a:latin typeface="Calibri"/>
              </a:rPr>
              <a:t>The funnel</a:t>
            </a:r>
          </a:p>
        </p:txBody>
      </p:sp>
      <p:sp>
        <p:nvSpPr>
          <p:cNvPr id="30" name="TextBox 29"/>
          <p:cNvSpPr txBox="1"/>
          <p:nvPr/>
        </p:nvSpPr>
        <p:spPr>
          <a:xfrm>
            <a:off x="3547872" y="3730752"/>
            <a:ext cx="2286000" cy="502920"/>
          </a:xfrm>
          <a:prstGeom prst="rect">
            <a:avLst/>
          </a:prstGeom>
          <a:noFill/>
        </p:spPr>
        <p:txBody>
          <a:bodyPr wrap="square" lIns="0" tIns="0" rIns="0" bIns="0" anchor="t">
            <a:spAutoFit/>
          </a:bodyPr>
          <a:lstStyle/>
          <a:p>
            <a:pPr algn="l">
              <a:spcAft>
                <a:spcPts val="400"/>
              </a:spcAft>
            </a:pPr>
            <a:r>
              <a:rPr sz="1400" b="1" i="0">
                <a:solidFill>
                  <a:srgbClr val="C00000"/>
                </a:solidFill>
                <a:latin typeface="Calibri"/>
              </a:rPr>
              <a:t>Key message last</a:t>
            </a:r>
          </a:p>
        </p:txBody>
      </p:sp>
      <p:sp>
        <p:nvSpPr>
          <p:cNvPr id="31" name="TextBox 30"/>
          <p:cNvSpPr txBox="1"/>
          <p:nvPr/>
        </p:nvSpPr>
        <p:spPr>
          <a:xfrm>
            <a:off x="3547872" y="4297680"/>
            <a:ext cx="2286000" cy="1280160"/>
          </a:xfrm>
          <a:prstGeom prst="rect">
            <a:avLst/>
          </a:prstGeom>
          <a:noFill/>
        </p:spPr>
        <p:txBody>
          <a:bodyPr wrap="square" lIns="0" tIns="0" rIns="0" bIns="0" anchor="t">
            <a:spAutoFit/>
          </a:bodyPr>
          <a:lstStyle/>
          <a:p>
            <a:pPr algn="l">
              <a:spcAft>
                <a:spcPts val="400"/>
              </a:spcAft>
            </a:pPr>
            <a:r>
              <a:rPr sz="1450" b="0" i="0">
                <a:solidFill>
                  <a:srgbClr val="262626"/>
                </a:solidFill>
                <a:latin typeface="Calibri"/>
              </a:rPr>
              <a:t>Starts broad and narrows down to the key message at the end. Scanning readers may miss the point.</a:t>
            </a:r>
          </a:p>
        </p:txBody>
      </p:sp>
      <p:sp>
        <p:nvSpPr>
          <p:cNvPr id="32" name="TextBox 31"/>
          <p:cNvSpPr txBox="1"/>
          <p:nvPr/>
        </p:nvSpPr>
        <p:spPr>
          <a:xfrm>
            <a:off x="3547872" y="5577840"/>
            <a:ext cx="2286000" cy="685800"/>
          </a:xfrm>
          <a:prstGeom prst="rect">
            <a:avLst/>
          </a:prstGeom>
          <a:noFill/>
        </p:spPr>
        <p:txBody>
          <a:bodyPr wrap="square" lIns="0" tIns="0" rIns="0" bIns="0" anchor="t">
            <a:spAutoFit/>
          </a:bodyPr>
          <a:lstStyle/>
          <a:p>
            <a:pPr algn="l">
              <a:spcAft>
                <a:spcPts val="400"/>
              </a:spcAft>
            </a:pPr>
            <a:r>
              <a:rPr sz="1300" b="1" i="0">
                <a:solidFill>
                  <a:srgbClr val="595959"/>
                </a:solidFill>
                <a:latin typeface="Calibri"/>
              </a:rPr>
              <a:t>Use for: </a:t>
            </a:r>
            <a:r>
              <a:rPr sz="1300" b="0" i="0">
                <a:solidFill>
                  <a:srgbClr val="595959"/>
                </a:solidFill>
                <a:latin typeface="Calibri"/>
              </a:rPr>
              <a:t>Openings, building an argument</a:t>
            </a:r>
          </a:p>
        </p:txBody>
      </p:sp>
      <p:sp>
        <p:nvSpPr>
          <p:cNvPr id="33" name="Rounded Rectangle 32"/>
          <p:cNvSpPr/>
          <p:nvPr/>
        </p:nvSpPr>
        <p:spPr>
          <a:xfrm>
            <a:off x="6181344" y="1600200"/>
            <a:ext cx="2615184" cy="4754880"/>
          </a:xfrm>
          <a:prstGeom prst="roundRect">
            <a:avLst>
              <a:gd name="adj" fmla="val 6000"/>
            </a:avLst>
          </a:prstGeom>
          <a:solidFill>
            <a:srgbClr val="F7F9FC"/>
          </a:solidFill>
          <a:ln w="12700">
            <a:solidFill>
              <a:srgbClr val="DDE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4" name="Freeform 33"/>
          <p:cNvSpPr/>
          <p:nvPr/>
        </p:nvSpPr>
        <p:spPr>
          <a:xfrm>
            <a:off x="7077455" y="1783080"/>
            <a:ext cx="822960" cy="342900"/>
          </a:xfrm>
          <a:custGeom>
            <a:avLst/>
            <a:gdLst/>
            <a:ahLst/>
            <a:cxnLst/>
            <a:rect l="l" t="t" r="r" b="b"/>
            <a:pathLst>
              <a:path w="822960" h="342900">
                <a:moveTo>
                  <a:pt x="411481" y="0"/>
                </a:moveTo>
                <a:lnTo>
                  <a:pt x="822960" y="342900"/>
                </a:lnTo>
                <a:lnTo>
                  <a:pt x="0" y="342900"/>
                </a:lnTo>
                <a:close/>
              </a:path>
            </a:pathLst>
          </a:custGeom>
          <a:solidFill>
            <a:srgbClr val="FBE3E3"/>
          </a:solidFill>
          <a:ln w="254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Freeform 34"/>
          <p:cNvSpPr/>
          <p:nvPr/>
        </p:nvSpPr>
        <p:spPr>
          <a:xfrm>
            <a:off x="6665975" y="2125980"/>
            <a:ext cx="1645921" cy="342900"/>
          </a:xfrm>
          <a:custGeom>
            <a:avLst/>
            <a:gdLst/>
            <a:ahLst/>
            <a:cxnLst/>
            <a:rect l="l" t="t" r="r" b="b"/>
            <a:pathLst>
              <a:path w="1645921" h="342900">
                <a:moveTo>
                  <a:pt x="411480" y="0"/>
                </a:moveTo>
                <a:lnTo>
                  <a:pt x="1234440" y="0"/>
                </a:lnTo>
                <a:lnTo>
                  <a:pt x="1645921" y="342900"/>
                </a:lnTo>
                <a:lnTo>
                  <a:pt x="0" y="342900"/>
                </a:lnTo>
                <a:close/>
              </a:path>
            </a:pathLst>
          </a:custGeom>
          <a:solidFill>
            <a:srgbClr val="DCE8F4"/>
          </a:solidFill>
          <a:ln w="15875">
            <a:solidFill>
              <a:srgbClr val="1F4E7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Freeform 35"/>
          <p:cNvSpPr/>
          <p:nvPr/>
        </p:nvSpPr>
        <p:spPr>
          <a:xfrm>
            <a:off x="6665975" y="2468880"/>
            <a:ext cx="1645921" cy="342900"/>
          </a:xfrm>
          <a:custGeom>
            <a:avLst/>
            <a:gdLst/>
            <a:ahLst/>
            <a:cxnLst/>
            <a:rect l="l" t="t" r="r" b="b"/>
            <a:pathLst>
              <a:path w="1645921" h="342900">
                <a:moveTo>
                  <a:pt x="0" y="0"/>
                </a:moveTo>
                <a:lnTo>
                  <a:pt x="1645921" y="0"/>
                </a:lnTo>
                <a:lnTo>
                  <a:pt x="1234440" y="342900"/>
                </a:lnTo>
                <a:lnTo>
                  <a:pt x="411480" y="342900"/>
                </a:lnTo>
                <a:close/>
              </a:path>
            </a:pathLst>
          </a:custGeom>
          <a:solidFill>
            <a:srgbClr val="DCE8F4"/>
          </a:solidFill>
          <a:ln w="15875">
            <a:solidFill>
              <a:srgbClr val="1F4E7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Freeform 36"/>
          <p:cNvSpPr/>
          <p:nvPr/>
        </p:nvSpPr>
        <p:spPr>
          <a:xfrm>
            <a:off x="7077455" y="2811780"/>
            <a:ext cx="822960" cy="342900"/>
          </a:xfrm>
          <a:custGeom>
            <a:avLst/>
            <a:gdLst/>
            <a:ahLst/>
            <a:cxnLst/>
            <a:rect l="l" t="t" r="r" b="b"/>
            <a:pathLst>
              <a:path w="822960" h="342900">
                <a:moveTo>
                  <a:pt x="0" y="0"/>
                </a:moveTo>
                <a:lnTo>
                  <a:pt x="822960" y="0"/>
                </a:lnTo>
                <a:lnTo>
                  <a:pt x="411481" y="342900"/>
                </a:lnTo>
                <a:close/>
              </a:path>
            </a:pathLst>
          </a:custGeom>
          <a:solidFill>
            <a:srgbClr val="FBE3E3"/>
          </a:solidFill>
          <a:ln w="254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TextBox 37"/>
          <p:cNvSpPr txBox="1"/>
          <p:nvPr/>
        </p:nvSpPr>
        <p:spPr>
          <a:xfrm>
            <a:off x="6364224" y="3337560"/>
            <a:ext cx="2286000" cy="411480"/>
          </a:xfrm>
          <a:prstGeom prst="rect">
            <a:avLst/>
          </a:prstGeom>
          <a:noFill/>
        </p:spPr>
        <p:txBody>
          <a:bodyPr wrap="square" lIns="0" tIns="0" rIns="0" bIns="0" anchor="t">
            <a:spAutoFit/>
          </a:bodyPr>
          <a:lstStyle/>
          <a:p>
            <a:pPr algn="l">
              <a:spcAft>
                <a:spcPts val="400"/>
              </a:spcAft>
            </a:pPr>
            <a:r>
              <a:rPr sz="2000" b="1" i="0">
                <a:solidFill>
                  <a:srgbClr val="1F4E79"/>
                </a:solidFill>
                <a:latin typeface="Calibri"/>
              </a:rPr>
              <a:t>The diamond</a:t>
            </a:r>
          </a:p>
        </p:txBody>
      </p:sp>
      <p:sp>
        <p:nvSpPr>
          <p:cNvPr id="39" name="TextBox 38"/>
          <p:cNvSpPr txBox="1"/>
          <p:nvPr/>
        </p:nvSpPr>
        <p:spPr>
          <a:xfrm>
            <a:off x="6364224" y="3730752"/>
            <a:ext cx="2286000" cy="502920"/>
          </a:xfrm>
          <a:prstGeom prst="rect">
            <a:avLst/>
          </a:prstGeom>
          <a:noFill/>
        </p:spPr>
        <p:txBody>
          <a:bodyPr wrap="square" lIns="0" tIns="0" rIns="0" bIns="0" anchor="t">
            <a:spAutoFit/>
          </a:bodyPr>
          <a:lstStyle/>
          <a:p>
            <a:pPr algn="l">
              <a:spcAft>
                <a:spcPts val="400"/>
              </a:spcAft>
            </a:pPr>
            <a:r>
              <a:rPr sz="1400" b="1" i="0">
                <a:solidFill>
                  <a:srgbClr val="C00000"/>
                </a:solidFill>
                <a:latin typeface="Calibri"/>
              </a:rPr>
              <a:t>Key message first – new one last</a:t>
            </a:r>
          </a:p>
        </p:txBody>
      </p:sp>
      <p:sp>
        <p:nvSpPr>
          <p:cNvPr id="40" name="TextBox 39"/>
          <p:cNvSpPr txBox="1"/>
          <p:nvPr/>
        </p:nvSpPr>
        <p:spPr>
          <a:xfrm>
            <a:off x="6364224" y="4297680"/>
            <a:ext cx="2286000" cy="1280160"/>
          </a:xfrm>
          <a:prstGeom prst="rect">
            <a:avLst/>
          </a:prstGeom>
          <a:noFill/>
        </p:spPr>
        <p:txBody>
          <a:bodyPr wrap="square" lIns="0" tIns="0" rIns="0" bIns="0" anchor="t">
            <a:spAutoFit/>
          </a:bodyPr>
          <a:lstStyle/>
          <a:p>
            <a:pPr algn="l">
              <a:spcAft>
                <a:spcPts val="400"/>
              </a:spcAft>
            </a:pPr>
            <a:r>
              <a:rPr sz="1450" b="0" i="0">
                <a:solidFill>
                  <a:srgbClr val="262626"/>
                </a:solidFill>
                <a:latin typeface="Calibri"/>
              </a:rPr>
              <a:t>Opens with a key message, develops it, and ends with a new one. “Therefore” or “so” marks the turn.</a:t>
            </a:r>
          </a:p>
        </p:txBody>
      </p:sp>
      <p:sp>
        <p:nvSpPr>
          <p:cNvPr id="41" name="TextBox 40"/>
          <p:cNvSpPr txBox="1"/>
          <p:nvPr/>
        </p:nvSpPr>
        <p:spPr>
          <a:xfrm>
            <a:off x="6364224" y="5577840"/>
            <a:ext cx="2286000" cy="685800"/>
          </a:xfrm>
          <a:prstGeom prst="rect">
            <a:avLst/>
          </a:prstGeom>
          <a:noFill/>
        </p:spPr>
        <p:txBody>
          <a:bodyPr wrap="square" lIns="0" tIns="0" rIns="0" bIns="0" anchor="t">
            <a:spAutoFit/>
          </a:bodyPr>
          <a:lstStyle/>
          <a:p>
            <a:pPr algn="l">
              <a:spcAft>
                <a:spcPts val="400"/>
              </a:spcAft>
            </a:pPr>
            <a:r>
              <a:rPr sz="1300" b="1" i="0">
                <a:solidFill>
                  <a:srgbClr val="595959"/>
                </a:solidFill>
                <a:latin typeface="Calibri"/>
              </a:rPr>
              <a:t>Use for: </a:t>
            </a:r>
            <a:r>
              <a:rPr sz="1300" b="0" i="0">
                <a:solidFill>
                  <a:srgbClr val="595959"/>
                </a:solidFill>
                <a:latin typeface="Calibri"/>
              </a:rPr>
              <a:t>Turning points: gap → aim, findings → implications</a:t>
            </a:r>
          </a:p>
        </p:txBody>
      </p:sp>
      <p:sp>
        <p:nvSpPr>
          <p:cNvPr id="42" name="Rounded Rectangle 41"/>
          <p:cNvSpPr/>
          <p:nvPr/>
        </p:nvSpPr>
        <p:spPr>
          <a:xfrm>
            <a:off x="8997696" y="1600200"/>
            <a:ext cx="2615184" cy="4754880"/>
          </a:xfrm>
          <a:prstGeom prst="roundRect">
            <a:avLst>
              <a:gd name="adj" fmla="val 6000"/>
            </a:avLst>
          </a:prstGeom>
          <a:solidFill>
            <a:srgbClr val="F7F9FC"/>
          </a:solidFill>
          <a:ln w="12700">
            <a:solidFill>
              <a:srgbClr val="DDE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3" name="Rectangle 42"/>
          <p:cNvSpPr/>
          <p:nvPr/>
        </p:nvSpPr>
        <p:spPr>
          <a:xfrm>
            <a:off x="9208008" y="1783080"/>
            <a:ext cx="2194560" cy="502920"/>
          </a:xfrm>
          <a:prstGeom prst="rect">
            <a:avLst/>
          </a:prstGeom>
          <a:solidFill>
            <a:srgbClr val="FBE3E3"/>
          </a:solidFill>
          <a:ln w="25400">
            <a:solidFill>
              <a:srgbClr val="C00000"/>
            </a:solidFill>
          </a:ln>
          <a:effectLst/>
        </p:spPr>
        <p:style>
          <a:lnRef idx="1">
            <a:schemeClr val="accent1"/>
          </a:lnRef>
          <a:fillRef idx="3">
            <a:schemeClr val="accent1"/>
          </a:fillRef>
          <a:effectRef idx="2">
            <a:schemeClr val="accent1"/>
          </a:effectRef>
          <a:fontRef idx="minor">
            <a:schemeClr val="lt1"/>
          </a:fontRef>
        </p:style>
        <p:txBody>
          <a:bodyPr wrap="square" lIns="45720" tIns="27432" rIns="45720" bIns="27432" rtlCol="0" anchor="ctr"/>
          <a:lstStyle/>
          <a:p>
            <a:pPr algn="ctr">
              <a:spcAft>
                <a:spcPts val="300"/>
              </a:spcAft>
            </a:pPr>
            <a:r>
              <a:rPr sz="2350" b="1" i="0">
                <a:solidFill>
                  <a:srgbClr val="C00000"/>
                </a:solidFill>
                <a:latin typeface="Calibri"/>
              </a:rPr>
              <a:t>Frame</a:t>
            </a:r>
          </a:p>
        </p:txBody>
      </p:sp>
      <p:sp>
        <p:nvSpPr>
          <p:cNvPr id="44" name="Rectangle 43"/>
          <p:cNvSpPr/>
          <p:nvPr/>
        </p:nvSpPr>
        <p:spPr>
          <a:xfrm>
            <a:off x="9345168" y="2377440"/>
            <a:ext cx="548640" cy="758952"/>
          </a:xfrm>
          <a:prstGeom prst="rect">
            <a:avLst/>
          </a:prstGeom>
          <a:solidFill>
            <a:srgbClr val="DCE8F4"/>
          </a:solidFill>
          <a:ln w="12700">
            <a:solidFill>
              <a:srgbClr val="1F4E79"/>
            </a:solidFill>
          </a:ln>
          <a:effectLst/>
        </p:spPr>
        <p:style>
          <a:lnRef idx="1">
            <a:schemeClr val="accent1"/>
          </a:lnRef>
          <a:fillRef idx="3">
            <a:schemeClr val="accent1"/>
          </a:fillRef>
          <a:effectRef idx="2">
            <a:schemeClr val="accent1"/>
          </a:effectRef>
          <a:fontRef idx="minor">
            <a:schemeClr val="lt1"/>
          </a:fontRef>
        </p:style>
        <p:txBody>
          <a:bodyPr wrap="square" lIns="54864" tIns="32918" rIns="54864" bIns="32918" rtlCol="0" anchor="ctr"/>
          <a:lstStyle/>
          <a:p>
            <a:pPr algn="ctr">
              <a:spcAft>
                <a:spcPts val="300"/>
              </a:spcAft>
            </a:pPr>
            <a:r>
              <a:rPr sz="2850" b="0" i="0">
                <a:solidFill>
                  <a:srgbClr val="262626"/>
                </a:solidFill>
                <a:latin typeface="Calibri"/>
              </a:rPr>
              <a:t>1</a:t>
            </a:r>
          </a:p>
        </p:txBody>
      </p:sp>
      <p:sp>
        <p:nvSpPr>
          <p:cNvPr id="45" name="Rectangle 44"/>
          <p:cNvSpPr/>
          <p:nvPr/>
        </p:nvSpPr>
        <p:spPr>
          <a:xfrm>
            <a:off x="10030968" y="2377440"/>
            <a:ext cx="548640" cy="758952"/>
          </a:xfrm>
          <a:prstGeom prst="rect">
            <a:avLst/>
          </a:prstGeom>
          <a:solidFill>
            <a:srgbClr val="DCE8F4"/>
          </a:solidFill>
          <a:ln w="12700">
            <a:solidFill>
              <a:srgbClr val="1F4E79"/>
            </a:solidFill>
          </a:ln>
          <a:effectLst/>
        </p:spPr>
        <p:style>
          <a:lnRef idx="1">
            <a:schemeClr val="accent1"/>
          </a:lnRef>
          <a:fillRef idx="3">
            <a:schemeClr val="accent1"/>
          </a:fillRef>
          <a:effectRef idx="2">
            <a:schemeClr val="accent1"/>
          </a:effectRef>
          <a:fontRef idx="minor">
            <a:schemeClr val="lt1"/>
          </a:fontRef>
        </p:style>
        <p:txBody>
          <a:bodyPr wrap="square" lIns="54864" tIns="32918" rIns="54864" bIns="32918" rtlCol="0" anchor="ctr"/>
          <a:lstStyle/>
          <a:p>
            <a:pPr algn="ctr">
              <a:spcAft>
                <a:spcPts val="300"/>
              </a:spcAft>
            </a:pPr>
            <a:r>
              <a:rPr sz="2850" b="0" i="0">
                <a:solidFill>
                  <a:srgbClr val="262626"/>
                </a:solidFill>
                <a:latin typeface="Calibri"/>
              </a:rPr>
              <a:t>2</a:t>
            </a:r>
          </a:p>
        </p:txBody>
      </p:sp>
      <p:sp>
        <p:nvSpPr>
          <p:cNvPr id="46" name="Rectangle 45"/>
          <p:cNvSpPr/>
          <p:nvPr/>
        </p:nvSpPr>
        <p:spPr>
          <a:xfrm>
            <a:off x="10716768" y="2377440"/>
            <a:ext cx="548640" cy="758952"/>
          </a:xfrm>
          <a:prstGeom prst="rect">
            <a:avLst/>
          </a:prstGeom>
          <a:solidFill>
            <a:srgbClr val="DCE8F4"/>
          </a:solidFill>
          <a:ln w="12700">
            <a:solidFill>
              <a:srgbClr val="1F4E79"/>
            </a:solidFill>
          </a:ln>
          <a:effectLst/>
        </p:spPr>
        <p:style>
          <a:lnRef idx="1">
            <a:schemeClr val="accent1"/>
          </a:lnRef>
          <a:fillRef idx="3">
            <a:schemeClr val="accent1"/>
          </a:fillRef>
          <a:effectRef idx="2">
            <a:schemeClr val="accent1"/>
          </a:effectRef>
          <a:fontRef idx="minor">
            <a:schemeClr val="lt1"/>
          </a:fontRef>
        </p:style>
        <p:txBody>
          <a:bodyPr wrap="square" lIns="54864" tIns="32918" rIns="54864" bIns="32918" rtlCol="0" anchor="ctr"/>
          <a:lstStyle/>
          <a:p>
            <a:pPr algn="ctr">
              <a:spcAft>
                <a:spcPts val="300"/>
              </a:spcAft>
            </a:pPr>
            <a:r>
              <a:rPr sz="2850" b="0" i="0">
                <a:solidFill>
                  <a:srgbClr val="262626"/>
                </a:solidFill>
                <a:latin typeface="Calibri"/>
              </a:rPr>
              <a:t>3</a:t>
            </a:r>
          </a:p>
        </p:txBody>
      </p:sp>
      <p:cxnSp>
        <p:nvCxnSpPr>
          <p:cNvPr id="47" name="Connector 46"/>
          <p:cNvCxnSpPr/>
          <p:nvPr/>
        </p:nvCxnSpPr>
        <p:spPr>
          <a:xfrm>
            <a:off x="9208008" y="2286000"/>
            <a:ext cx="0" cy="868680"/>
          </a:xfrm>
          <a:prstGeom prst="line">
            <a:avLst/>
          </a:prstGeom>
          <a:ln w="19050">
            <a:solidFill>
              <a:srgbClr val="1F4E79"/>
            </a:solidFill>
          </a:ln>
        </p:spPr>
        <p:style>
          <a:lnRef idx="2">
            <a:schemeClr val="accent1"/>
          </a:lnRef>
          <a:fillRef idx="0">
            <a:schemeClr val="accent1"/>
          </a:fillRef>
          <a:effectRef idx="1">
            <a:schemeClr val="accent1"/>
          </a:effectRef>
          <a:fontRef idx="minor">
            <a:schemeClr val="tx1"/>
          </a:fontRef>
        </p:style>
      </p:cxnSp>
      <p:cxnSp>
        <p:nvCxnSpPr>
          <p:cNvPr id="48" name="Connector 47"/>
          <p:cNvCxnSpPr/>
          <p:nvPr/>
        </p:nvCxnSpPr>
        <p:spPr>
          <a:xfrm>
            <a:off x="11402568" y="2286000"/>
            <a:ext cx="0" cy="868680"/>
          </a:xfrm>
          <a:prstGeom prst="line">
            <a:avLst/>
          </a:prstGeom>
          <a:ln w="19050">
            <a:solidFill>
              <a:srgbClr val="1F4E79"/>
            </a:solidFill>
          </a:ln>
        </p:spPr>
        <p:style>
          <a:lnRef idx="2">
            <a:schemeClr val="accent1"/>
          </a:lnRef>
          <a:fillRef idx="0">
            <a:schemeClr val="accent1"/>
          </a:fillRef>
          <a:effectRef idx="1">
            <a:schemeClr val="accent1"/>
          </a:effectRef>
          <a:fontRef idx="minor">
            <a:schemeClr val="tx1"/>
          </a:fontRef>
        </p:style>
      </p:cxnSp>
      <p:cxnSp>
        <p:nvCxnSpPr>
          <p:cNvPr id="49" name="Connector 48"/>
          <p:cNvCxnSpPr/>
          <p:nvPr/>
        </p:nvCxnSpPr>
        <p:spPr>
          <a:xfrm>
            <a:off x="9208008" y="3154680"/>
            <a:ext cx="2194560" cy="0"/>
          </a:xfrm>
          <a:prstGeom prst="line">
            <a:avLst/>
          </a:prstGeom>
          <a:ln w="19050">
            <a:solidFill>
              <a:srgbClr val="1F4E79"/>
            </a:solidFill>
          </a:ln>
        </p:spPr>
        <p:style>
          <a:lnRef idx="2">
            <a:schemeClr val="accent1"/>
          </a:lnRef>
          <a:fillRef idx="0">
            <a:schemeClr val="accent1"/>
          </a:fillRef>
          <a:effectRef idx="1">
            <a:schemeClr val="accent1"/>
          </a:effectRef>
          <a:fontRef idx="minor">
            <a:schemeClr val="tx1"/>
          </a:fontRef>
        </p:style>
      </p:cxnSp>
      <p:sp>
        <p:nvSpPr>
          <p:cNvPr id="50" name="TextBox 49"/>
          <p:cNvSpPr txBox="1"/>
          <p:nvPr/>
        </p:nvSpPr>
        <p:spPr>
          <a:xfrm>
            <a:off x="9180576" y="3337560"/>
            <a:ext cx="2286000" cy="411480"/>
          </a:xfrm>
          <a:prstGeom prst="rect">
            <a:avLst/>
          </a:prstGeom>
          <a:noFill/>
        </p:spPr>
        <p:txBody>
          <a:bodyPr wrap="square" lIns="0" tIns="0" rIns="0" bIns="0" anchor="t">
            <a:spAutoFit/>
          </a:bodyPr>
          <a:lstStyle/>
          <a:p>
            <a:pPr algn="l">
              <a:spcAft>
                <a:spcPts val="400"/>
              </a:spcAft>
            </a:pPr>
            <a:r>
              <a:rPr sz="2000" b="1" i="0">
                <a:solidFill>
                  <a:srgbClr val="1F4E79"/>
                </a:solidFill>
                <a:latin typeface="Calibri"/>
              </a:rPr>
              <a:t>The bookcase</a:t>
            </a:r>
          </a:p>
        </p:txBody>
      </p:sp>
      <p:sp>
        <p:nvSpPr>
          <p:cNvPr id="51" name="TextBox 50"/>
          <p:cNvSpPr txBox="1"/>
          <p:nvPr/>
        </p:nvSpPr>
        <p:spPr>
          <a:xfrm>
            <a:off x="9180576" y="3730752"/>
            <a:ext cx="2286000" cy="502920"/>
          </a:xfrm>
          <a:prstGeom prst="rect">
            <a:avLst/>
          </a:prstGeom>
          <a:noFill/>
        </p:spPr>
        <p:txBody>
          <a:bodyPr wrap="square" lIns="0" tIns="0" rIns="0" bIns="0" anchor="t">
            <a:spAutoFit/>
          </a:bodyPr>
          <a:lstStyle/>
          <a:p>
            <a:pPr algn="l">
              <a:spcAft>
                <a:spcPts val="400"/>
              </a:spcAft>
            </a:pPr>
            <a:r>
              <a:rPr sz="1400" b="1" i="0">
                <a:solidFill>
                  <a:srgbClr val="C00000"/>
                </a:solidFill>
                <a:latin typeface="Calibri"/>
              </a:rPr>
              <a:t>A frame with items</a:t>
            </a:r>
          </a:p>
        </p:txBody>
      </p:sp>
      <p:sp>
        <p:nvSpPr>
          <p:cNvPr id="52" name="TextBox 51"/>
          <p:cNvSpPr txBox="1"/>
          <p:nvPr/>
        </p:nvSpPr>
        <p:spPr>
          <a:xfrm>
            <a:off x="9180576" y="4297680"/>
            <a:ext cx="2286000" cy="1280160"/>
          </a:xfrm>
          <a:prstGeom prst="rect">
            <a:avLst/>
          </a:prstGeom>
          <a:noFill/>
        </p:spPr>
        <p:txBody>
          <a:bodyPr wrap="square" lIns="0" tIns="0" rIns="0" bIns="0" anchor="t">
            <a:spAutoFit/>
          </a:bodyPr>
          <a:lstStyle/>
          <a:p>
            <a:pPr algn="l">
              <a:spcAft>
                <a:spcPts val="400"/>
              </a:spcAft>
            </a:pPr>
            <a:r>
              <a:rPr sz="1450" b="0" i="0">
                <a:solidFill>
                  <a:srgbClr val="262626"/>
                </a:solidFill>
                <a:latin typeface="Calibri"/>
              </a:rPr>
              <a:t>A frame sentence announces a set of items; they follow side by side: First, Second, Finally …</a:t>
            </a:r>
          </a:p>
        </p:txBody>
      </p:sp>
      <p:sp>
        <p:nvSpPr>
          <p:cNvPr id="53" name="TextBox 52"/>
          <p:cNvSpPr txBox="1"/>
          <p:nvPr/>
        </p:nvSpPr>
        <p:spPr>
          <a:xfrm>
            <a:off x="9180576" y="5577840"/>
            <a:ext cx="2286000" cy="685800"/>
          </a:xfrm>
          <a:prstGeom prst="rect">
            <a:avLst/>
          </a:prstGeom>
          <a:noFill/>
        </p:spPr>
        <p:txBody>
          <a:bodyPr wrap="square" lIns="0" tIns="0" rIns="0" bIns="0" anchor="t">
            <a:spAutoFit/>
          </a:bodyPr>
          <a:lstStyle/>
          <a:p>
            <a:pPr algn="l">
              <a:spcAft>
                <a:spcPts val="400"/>
              </a:spcAft>
            </a:pPr>
            <a:r>
              <a:rPr sz="1300" b="1" i="0">
                <a:solidFill>
                  <a:srgbClr val="595959"/>
                </a:solidFill>
                <a:latin typeface="Calibri"/>
              </a:rPr>
              <a:t>Use for: </a:t>
            </a:r>
            <a:r>
              <a:rPr sz="1300" b="0" i="0">
                <a:solidFill>
                  <a:srgbClr val="595959"/>
                </a:solidFill>
                <a:latin typeface="Calibri"/>
              </a:rPr>
              <a:t>Overviews, methods, causes/effects</a:t>
            </a:r>
          </a:p>
        </p:txBody>
      </p:sp>
      <p:sp>
        <p:nvSpPr>
          <p:cNvPr id="54" name="TextBox 53"/>
          <p:cNvSpPr txBox="1"/>
          <p:nvPr/>
        </p:nvSpPr>
        <p:spPr>
          <a:xfrm>
            <a:off x="7955279" y="6473952"/>
            <a:ext cx="3685032" cy="274320"/>
          </a:xfrm>
          <a:prstGeom prst="rect">
            <a:avLst/>
          </a:prstGeom>
          <a:noFill/>
        </p:spPr>
        <p:txBody>
          <a:bodyPr wrap="square" lIns="0" tIns="0" rIns="0" bIns="0" anchor="t">
            <a:spAutoFit/>
          </a:bodyPr>
          <a:lstStyle/>
          <a:p>
            <a:pPr algn="r">
              <a:spcAft>
                <a:spcPts val="400"/>
              </a:spcAft>
            </a:pPr>
            <a:r>
              <a:rPr sz="1000" b="0" i="0">
                <a:solidFill>
                  <a:srgbClr val="8C8C8C"/>
                </a:solidFill>
                <a:latin typeface="Calibri"/>
              </a:rPr>
              <a:t>wetenschappelijkschrijven.nl   </a:t>
            </a:r>
            <a:r>
              <a:rPr sz="1000" b="1" i="0">
                <a:solidFill>
                  <a:srgbClr val="1F3864"/>
                </a:solidFill>
                <a:latin typeface="Calibri"/>
              </a:rPr>
              <a:t>18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640" y="411480"/>
            <a:ext cx="11064240" cy="658368"/>
          </a:xfrm>
        </p:spPr>
        <p:txBody>
          <a:bodyPr wrap="square" lIns="18288" rIns="18288" anchor="ctr"/>
          <a:lstStyle/>
          <a:p>
            <a:pPr algn="l"/>
            <a:r>
              <a:rPr sz="3200" b="1">
                <a:solidFill>
                  <a:srgbClr val="1F3864"/>
                </a:solidFill>
                <a:latin typeface="Calibri"/>
              </a:rPr>
              <a:t>Paragraph 1: the funnel</a:t>
            </a:r>
          </a:p>
        </p:txBody>
      </p:sp>
      <p:sp>
        <p:nvSpPr>
          <p:cNvPr id="3" name="TextBox 2"/>
          <p:cNvSpPr txBox="1"/>
          <p:nvPr/>
        </p:nvSpPr>
        <p:spPr>
          <a:xfrm>
            <a:off x="566928" y="201168"/>
            <a:ext cx="9144000" cy="274320"/>
          </a:xfrm>
          <a:prstGeom prst="rect">
            <a:avLst/>
          </a:prstGeom>
          <a:noFill/>
        </p:spPr>
        <p:txBody>
          <a:bodyPr wrap="square" lIns="0" tIns="0" rIns="0" bIns="0" anchor="t">
            <a:spAutoFit/>
          </a:bodyPr>
          <a:lstStyle/>
          <a:p>
            <a:pPr algn="l">
              <a:spcAft>
                <a:spcPts val="400"/>
              </a:spcAft>
            </a:pPr>
            <a:r>
              <a:rPr sz="1200" b="1" i="0">
                <a:solidFill>
                  <a:srgbClr val="C00000"/>
                </a:solidFill>
                <a:latin typeface="Calibri"/>
              </a:rPr>
              <a:t>PART 1 · PARAGRAPH SHAPES IN THE MODEL TEXT</a:t>
            </a:r>
          </a:p>
        </p:txBody>
      </p:sp>
      <p:sp>
        <p:nvSpPr>
          <p:cNvPr id="4" name="Rounded Rectangle 3"/>
          <p:cNvSpPr/>
          <p:nvPr/>
        </p:nvSpPr>
        <p:spPr>
          <a:xfrm>
            <a:off x="548640" y="1371600"/>
            <a:ext cx="5852160" cy="4892040"/>
          </a:xfrm>
          <a:prstGeom prst="roundRect">
            <a:avLst>
              <a:gd name="adj" fmla="val 6000"/>
            </a:avLst>
          </a:prstGeom>
          <a:solidFill>
            <a:srgbClr val="F7F9FC"/>
          </a:solidFill>
          <a:ln w="12700">
            <a:solidFill>
              <a:srgbClr val="DDE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 name="Oval 4"/>
          <p:cNvSpPr/>
          <p:nvPr/>
        </p:nvSpPr>
        <p:spPr>
          <a:xfrm>
            <a:off x="777240" y="1572768"/>
            <a:ext cx="548640" cy="548640"/>
          </a:xfrm>
          <a:prstGeom prst="ellipse">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300"/>
              </a:spcAft>
            </a:pPr>
            <a:r>
              <a:rPr sz="1500" b="1" i="0">
                <a:solidFill>
                  <a:srgbClr val="FFFFFF"/>
                </a:solidFill>
                <a:latin typeface="Calibri"/>
              </a:rPr>
              <a:t>¶1</a:t>
            </a:r>
          </a:p>
        </p:txBody>
      </p:sp>
      <p:sp>
        <p:nvSpPr>
          <p:cNvPr id="6" name="TextBox 5"/>
          <p:cNvSpPr txBox="1"/>
          <p:nvPr/>
        </p:nvSpPr>
        <p:spPr>
          <a:xfrm>
            <a:off x="1463040" y="1572768"/>
            <a:ext cx="4754880" cy="548640"/>
          </a:xfrm>
          <a:prstGeom prst="rect">
            <a:avLst/>
          </a:prstGeom>
          <a:noFill/>
        </p:spPr>
        <p:txBody>
          <a:bodyPr wrap="square" lIns="0" tIns="0" rIns="0" bIns="0" anchor="ctr">
            <a:spAutoFit/>
          </a:bodyPr>
          <a:lstStyle/>
          <a:p>
            <a:pPr algn="l">
              <a:spcAft>
                <a:spcPts val="400"/>
              </a:spcAft>
            </a:pPr>
            <a:r>
              <a:rPr sz="2350" b="1" i="0">
                <a:solidFill>
                  <a:srgbClr val="1F4E79"/>
                </a:solidFill>
                <a:latin typeface="Calibri"/>
              </a:rPr>
              <a:t>The funnel</a:t>
            </a:r>
          </a:p>
        </p:txBody>
      </p:sp>
      <p:sp>
        <p:nvSpPr>
          <p:cNvPr id="7" name="Freeform 6"/>
          <p:cNvSpPr/>
          <p:nvPr/>
        </p:nvSpPr>
        <p:spPr>
          <a:xfrm>
            <a:off x="868679" y="2514600"/>
            <a:ext cx="2103120" cy="822960"/>
          </a:xfrm>
          <a:custGeom>
            <a:avLst/>
            <a:gdLst/>
            <a:ahLst/>
            <a:cxnLst/>
            <a:rect l="l" t="t" r="r" b="b"/>
            <a:pathLst>
              <a:path w="2103120" h="822960">
                <a:moveTo>
                  <a:pt x="0" y="0"/>
                </a:moveTo>
                <a:lnTo>
                  <a:pt x="2103120" y="0"/>
                </a:lnTo>
                <a:lnTo>
                  <a:pt x="1840230" y="822960"/>
                </a:lnTo>
                <a:lnTo>
                  <a:pt x="262890" y="822960"/>
                </a:lnTo>
                <a:close/>
              </a:path>
            </a:pathLst>
          </a:custGeom>
          <a:solidFill>
            <a:srgbClr val="DCE8F4"/>
          </a:solidFill>
          <a:ln w="15875">
            <a:solidFill>
              <a:srgbClr val="1F4E7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8" name="Connector 7"/>
          <p:cNvCxnSpPr/>
          <p:nvPr/>
        </p:nvCxnSpPr>
        <p:spPr>
          <a:xfrm>
            <a:off x="2895218" y="2926080"/>
            <a:ext cx="350902" cy="0"/>
          </a:xfrm>
          <a:prstGeom prst="line">
            <a:avLst/>
          </a:prstGeom>
          <a:ln w="12700">
            <a:solidFill>
              <a:srgbClr val="A6A6A6"/>
            </a:solidFill>
            <a:prstDash val="sysDot"/>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3291840" y="2514600"/>
            <a:ext cx="3017520" cy="822960"/>
          </a:xfrm>
          <a:prstGeom prst="rect">
            <a:avLst/>
          </a:prstGeom>
          <a:noFill/>
        </p:spPr>
        <p:txBody>
          <a:bodyPr wrap="square" lIns="18288" tIns="18288" rIns="18288" bIns="18288" anchor="ctr">
            <a:spAutoFit/>
          </a:bodyPr>
          <a:lstStyle/>
          <a:p>
            <a:pPr algn="l">
              <a:spcAft>
                <a:spcPts val="0"/>
              </a:spcAft>
            </a:pPr>
            <a:r>
              <a:rPr sz="1800" b="0" i="0">
                <a:solidFill>
                  <a:srgbClr val="262626"/>
                </a:solidFill>
                <a:latin typeface="Calibri"/>
              </a:rPr>
              <a:t>Context: households can choose their supplier</a:t>
            </a:r>
          </a:p>
        </p:txBody>
      </p:sp>
      <p:sp>
        <p:nvSpPr>
          <p:cNvPr id="10" name="Freeform 9"/>
          <p:cNvSpPr/>
          <p:nvPr/>
        </p:nvSpPr>
        <p:spPr>
          <a:xfrm>
            <a:off x="1131569" y="3337560"/>
            <a:ext cx="1577340" cy="822960"/>
          </a:xfrm>
          <a:custGeom>
            <a:avLst/>
            <a:gdLst/>
            <a:ahLst/>
            <a:cxnLst/>
            <a:rect l="l" t="t" r="r" b="b"/>
            <a:pathLst>
              <a:path w="1577340" h="822960">
                <a:moveTo>
                  <a:pt x="0" y="0"/>
                </a:moveTo>
                <a:lnTo>
                  <a:pt x="1577340" y="0"/>
                </a:lnTo>
                <a:lnTo>
                  <a:pt x="1314451" y="822960"/>
                </a:lnTo>
                <a:lnTo>
                  <a:pt x="262890" y="822960"/>
                </a:lnTo>
                <a:close/>
              </a:path>
            </a:pathLst>
          </a:custGeom>
          <a:solidFill>
            <a:srgbClr val="DCE8F4"/>
          </a:solidFill>
          <a:ln w="15875">
            <a:solidFill>
              <a:srgbClr val="1F4E7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11" name="Connector 10"/>
          <p:cNvCxnSpPr/>
          <p:nvPr/>
        </p:nvCxnSpPr>
        <p:spPr>
          <a:xfrm>
            <a:off x="2632328" y="3749039"/>
            <a:ext cx="613792" cy="0"/>
          </a:xfrm>
          <a:prstGeom prst="line">
            <a:avLst/>
          </a:prstGeom>
          <a:ln w="12700">
            <a:solidFill>
              <a:srgbClr val="A6A6A6"/>
            </a:solidFill>
            <a:prstDash val="sysDot"/>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3291840" y="3337560"/>
            <a:ext cx="3017520" cy="822960"/>
          </a:xfrm>
          <a:prstGeom prst="rect">
            <a:avLst/>
          </a:prstGeom>
          <a:noFill/>
        </p:spPr>
        <p:txBody>
          <a:bodyPr wrap="square" lIns="18288" tIns="18288" rIns="18288" bIns="18288" anchor="ctr">
            <a:spAutoFit/>
          </a:bodyPr>
          <a:lstStyle/>
          <a:p>
            <a:pPr algn="l">
              <a:spcAft>
                <a:spcPts val="0"/>
              </a:spcAft>
            </a:pPr>
            <a:r>
              <a:rPr sz="1800" b="0" i="0">
                <a:solidFill>
                  <a:srgbClr val="262626"/>
                </a:solidFill>
                <a:latin typeface="Calibri"/>
              </a:rPr>
              <a:t>Price differences are substantial</a:t>
            </a:r>
          </a:p>
        </p:txBody>
      </p:sp>
      <p:sp>
        <p:nvSpPr>
          <p:cNvPr id="13" name="Freeform 12"/>
          <p:cNvSpPr/>
          <p:nvPr/>
        </p:nvSpPr>
        <p:spPr>
          <a:xfrm>
            <a:off x="1394459" y="4160520"/>
            <a:ext cx="1051561" cy="822960"/>
          </a:xfrm>
          <a:custGeom>
            <a:avLst/>
            <a:gdLst/>
            <a:ahLst/>
            <a:cxnLst/>
            <a:rect l="l" t="t" r="r" b="b"/>
            <a:pathLst>
              <a:path w="1051561" h="822960">
                <a:moveTo>
                  <a:pt x="0" y="0"/>
                </a:moveTo>
                <a:lnTo>
                  <a:pt x="1051561" y="0"/>
                </a:lnTo>
                <a:lnTo>
                  <a:pt x="788670" y="822960"/>
                </a:lnTo>
                <a:lnTo>
                  <a:pt x="262890" y="822960"/>
                </a:lnTo>
                <a:close/>
              </a:path>
            </a:pathLst>
          </a:custGeom>
          <a:solidFill>
            <a:srgbClr val="DCE8F4"/>
          </a:solidFill>
          <a:ln w="15875">
            <a:solidFill>
              <a:srgbClr val="1F4E7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14" name="Connector 13"/>
          <p:cNvCxnSpPr/>
          <p:nvPr/>
        </p:nvCxnSpPr>
        <p:spPr>
          <a:xfrm>
            <a:off x="2369438" y="4572000"/>
            <a:ext cx="876682" cy="0"/>
          </a:xfrm>
          <a:prstGeom prst="line">
            <a:avLst/>
          </a:prstGeom>
          <a:ln w="12700">
            <a:solidFill>
              <a:srgbClr val="A6A6A6"/>
            </a:solidFill>
            <a:prstDash val="sysDot"/>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3291840" y="4160520"/>
            <a:ext cx="3017520" cy="822960"/>
          </a:xfrm>
          <a:prstGeom prst="rect">
            <a:avLst/>
          </a:prstGeom>
          <a:noFill/>
        </p:spPr>
        <p:txBody>
          <a:bodyPr wrap="square" lIns="18288" tIns="18288" rIns="18288" bIns="18288" anchor="ctr">
            <a:spAutoFit/>
          </a:bodyPr>
          <a:lstStyle/>
          <a:p>
            <a:pPr algn="l">
              <a:spcAft>
                <a:spcPts val="0"/>
              </a:spcAft>
            </a:pPr>
            <a:r>
              <a:rPr sz="1800" b="0" i="0">
                <a:solidFill>
                  <a:srgbClr val="262626"/>
                </a:solidFill>
                <a:latin typeface="Calibri"/>
              </a:rPr>
              <a:t>Yet most never switch and stay on an expensive contract</a:t>
            </a:r>
          </a:p>
        </p:txBody>
      </p:sp>
      <p:sp>
        <p:nvSpPr>
          <p:cNvPr id="16" name="Freeform 15"/>
          <p:cNvSpPr/>
          <p:nvPr/>
        </p:nvSpPr>
        <p:spPr>
          <a:xfrm>
            <a:off x="1657349" y="4983480"/>
            <a:ext cx="525780" cy="822960"/>
          </a:xfrm>
          <a:custGeom>
            <a:avLst/>
            <a:gdLst/>
            <a:ahLst/>
            <a:cxnLst/>
            <a:rect l="l" t="t" r="r" b="b"/>
            <a:pathLst>
              <a:path w="525780" h="822960">
                <a:moveTo>
                  <a:pt x="0" y="0"/>
                </a:moveTo>
                <a:lnTo>
                  <a:pt x="525780" y="0"/>
                </a:lnTo>
                <a:lnTo>
                  <a:pt x="262890" y="822960"/>
                </a:lnTo>
                <a:close/>
              </a:path>
            </a:pathLst>
          </a:custGeom>
          <a:solidFill>
            <a:srgbClr val="FBE3E3"/>
          </a:solidFill>
          <a:ln w="254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17" name="Connector 16"/>
          <p:cNvCxnSpPr/>
          <p:nvPr/>
        </p:nvCxnSpPr>
        <p:spPr>
          <a:xfrm>
            <a:off x="2106548" y="5394960"/>
            <a:ext cx="1139572" cy="0"/>
          </a:xfrm>
          <a:prstGeom prst="line">
            <a:avLst/>
          </a:prstGeom>
          <a:ln w="12700">
            <a:solidFill>
              <a:srgbClr val="A6A6A6"/>
            </a:solidFill>
            <a:prstDash val="sysDot"/>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3291840" y="4983480"/>
            <a:ext cx="3017520" cy="822960"/>
          </a:xfrm>
          <a:prstGeom prst="rect">
            <a:avLst/>
          </a:prstGeom>
          <a:noFill/>
        </p:spPr>
        <p:txBody>
          <a:bodyPr wrap="square" lIns="18288" tIns="18288" rIns="18288" bIns="18288" anchor="ctr">
            <a:spAutoFit/>
          </a:bodyPr>
          <a:lstStyle/>
          <a:p>
            <a:pPr algn="l">
              <a:spcAft>
                <a:spcPts val="0"/>
              </a:spcAft>
            </a:pPr>
            <a:r>
              <a:rPr sz="1800" b="1" i="0">
                <a:solidFill>
                  <a:srgbClr val="C00000"/>
                </a:solidFill>
                <a:latin typeface="Calibri"/>
              </a:rPr>
              <a:t>This matters: households overpay, competition weakens</a:t>
            </a:r>
          </a:p>
        </p:txBody>
      </p:sp>
      <p:sp>
        <p:nvSpPr>
          <p:cNvPr id="19" name="TextBox 18"/>
          <p:cNvSpPr txBox="1"/>
          <p:nvPr/>
        </p:nvSpPr>
        <p:spPr>
          <a:xfrm>
            <a:off x="6720840" y="1371600"/>
            <a:ext cx="4892040" cy="320040"/>
          </a:xfrm>
          <a:prstGeom prst="rect">
            <a:avLst/>
          </a:prstGeom>
          <a:noFill/>
        </p:spPr>
        <p:txBody>
          <a:bodyPr wrap="square" lIns="0" tIns="0" rIns="0" bIns="0" anchor="t">
            <a:spAutoFit/>
          </a:bodyPr>
          <a:lstStyle/>
          <a:p>
            <a:pPr algn="l">
              <a:spcAft>
                <a:spcPts val="400"/>
              </a:spcAft>
            </a:pPr>
            <a:r>
              <a:rPr sz="1100" b="1" i="0">
                <a:solidFill>
                  <a:srgbClr val="595959"/>
                </a:solidFill>
                <a:latin typeface="Calibri"/>
              </a:rPr>
              <a:t>THE TEXT</a:t>
            </a:r>
          </a:p>
        </p:txBody>
      </p:sp>
      <p:sp>
        <p:nvSpPr>
          <p:cNvPr id="20" name="TextBox 19"/>
          <p:cNvSpPr txBox="1"/>
          <p:nvPr/>
        </p:nvSpPr>
        <p:spPr>
          <a:xfrm>
            <a:off x="6720840" y="1691640"/>
            <a:ext cx="4892040" cy="2984757"/>
          </a:xfrm>
          <a:prstGeom prst="rect">
            <a:avLst/>
          </a:prstGeom>
          <a:noFill/>
        </p:spPr>
        <p:txBody>
          <a:bodyPr wrap="square" lIns="0" tIns="0" rIns="0" bIns="0" anchor="t">
            <a:spAutoFit/>
          </a:bodyPr>
          <a:lstStyle/>
          <a:p>
            <a:pPr algn="l">
              <a:lnSpc>
                <a:spcPct val="105000"/>
              </a:lnSpc>
              <a:spcAft>
                <a:spcPts val="400"/>
              </a:spcAft>
            </a:pPr>
            <a:r>
              <a:rPr sz="1750" b="0" i="0">
                <a:solidFill>
                  <a:srgbClr val="262626"/>
                </a:solidFill>
                <a:latin typeface="Calibri"/>
              </a:rPr>
              <a:t>Since the energy market was liberalised, households have been free to choose their electricity and gas supplier. Price differences between suppliers are substantial. Yet most households never switch and stay on their supplier’s standard contract, which is usually among the most expensive on offer. </a:t>
            </a:r>
            <a:r>
              <a:rPr sz="1750" b="1" i="0">
                <a:solidFill>
                  <a:srgbClr val="C00000"/>
                </a:solidFill>
                <a:latin typeface="Calibri"/>
              </a:rPr>
              <a:t>This matters for two reasons. Households pay more than necessary, and suppliers face less pressure to compete on price.</a:t>
            </a:r>
          </a:p>
        </p:txBody>
      </p:sp>
      <p:sp>
        <p:nvSpPr>
          <p:cNvPr id="21" name="Rounded Rectangle 20"/>
          <p:cNvSpPr/>
          <p:nvPr/>
        </p:nvSpPr>
        <p:spPr>
          <a:xfrm>
            <a:off x="6720840" y="4813557"/>
            <a:ext cx="4892040" cy="1450082"/>
          </a:xfrm>
          <a:prstGeom prst="roundRect">
            <a:avLst>
              <a:gd name="adj" fmla="val 6000"/>
            </a:avLst>
          </a:prstGeom>
          <a:solidFill>
            <a:srgbClr val="FBE3E3"/>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98755" rIns="164592" bIns="98755" rtlCol="0" anchor="ctr"/>
          <a:lstStyle/>
          <a:p>
            <a:pPr algn="l">
              <a:spcAft>
                <a:spcPts val="300"/>
              </a:spcAft>
            </a:pPr>
            <a:r>
              <a:rPr sz="1500" b="1" i="0">
                <a:solidFill>
                  <a:srgbClr val="C00000"/>
                </a:solidFill>
                <a:latin typeface="Calibri"/>
              </a:rPr>
              <a:t>Why this shape?  </a:t>
            </a:r>
            <a:r>
              <a:rPr sz="1500" b="0" i="0">
                <a:solidFill>
                  <a:srgbClr val="262626"/>
                </a:solidFill>
                <a:latin typeface="Calibri"/>
              </a:rPr>
              <a:t>The paragraph starts broad (the open market) and narrows down step by step to the problem and why it matters. The key message comes last – a good shape for an opening, but scanning readers may miss the point.</a:t>
            </a:r>
          </a:p>
        </p:txBody>
      </p:sp>
      <p:sp>
        <p:nvSpPr>
          <p:cNvPr id="22" name="TextBox 21"/>
          <p:cNvSpPr txBox="1"/>
          <p:nvPr/>
        </p:nvSpPr>
        <p:spPr>
          <a:xfrm>
            <a:off x="548640" y="6446520"/>
            <a:ext cx="7315200" cy="274320"/>
          </a:xfrm>
          <a:prstGeom prst="rect">
            <a:avLst/>
          </a:prstGeom>
          <a:noFill/>
        </p:spPr>
        <p:txBody>
          <a:bodyPr wrap="square" lIns="0" tIns="0" rIns="0" bIns="0" anchor="t">
            <a:spAutoFit/>
          </a:bodyPr>
          <a:lstStyle/>
          <a:p>
            <a:pPr algn="l">
              <a:spcAft>
                <a:spcPts val="400"/>
              </a:spcAft>
            </a:pPr>
            <a:r>
              <a:rPr sz="1000" b="0" i="1">
                <a:solidFill>
                  <a:srgbClr val="8C8C8C"/>
                </a:solidFill>
                <a:latin typeface="Calibri"/>
              </a:rPr>
              <a:t>The study and all figures in this text are fictional.</a:t>
            </a:r>
          </a:p>
        </p:txBody>
      </p:sp>
      <p:sp>
        <p:nvSpPr>
          <p:cNvPr id="23" name="TextBox 22"/>
          <p:cNvSpPr txBox="1"/>
          <p:nvPr/>
        </p:nvSpPr>
        <p:spPr>
          <a:xfrm>
            <a:off x="7955279" y="6473952"/>
            <a:ext cx="3685032" cy="274320"/>
          </a:xfrm>
          <a:prstGeom prst="rect">
            <a:avLst/>
          </a:prstGeom>
          <a:noFill/>
        </p:spPr>
        <p:txBody>
          <a:bodyPr wrap="square" lIns="0" tIns="0" rIns="0" bIns="0" anchor="t">
            <a:spAutoFit/>
          </a:bodyPr>
          <a:lstStyle/>
          <a:p>
            <a:pPr algn="r">
              <a:spcAft>
                <a:spcPts val="400"/>
              </a:spcAft>
            </a:pPr>
            <a:r>
              <a:rPr sz="1000" b="0" i="0">
                <a:solidFill>
                  <a:srgbClr val="8C8C8C"/>
                </a:solidFill>
                <a:latin typeface="Calibri"/>
              </a:rPr>
              <a:t>wetenschappelijkschrijven.nl   </a:t>
            </a:r>
            <a:r>
              <a:rPr sz="1000" b="1" i="0">
                <a:solidFill>
                  <a:srgbClr val="1F3864"/>
                </a:solidFill>
                <a:latin typeface="Calibri"/>
              </a:rPr>
              <a:t>19</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640" y="411480"/>
            <a:ext cx="11064240" cy="658368"/>
          </a:xfrm>
        </p:spPr>
        <p:txBody>
          <a:bodyPr wrap="square" lIns="18288" rIns="18288" anchor="ctr"/>
          <a:lstStyle/>
          <a:p>
            <a:pPr algn="l"/>
            <a:r>
              <a:rPr sz="3200" b="1">
                <a:solidFill>
                  <a:srgbClr val="1F3864"/>
                </a:solidFill>
                <a:latin typeface="Calibri"/>
              </a:rPr>
              <a:t>Paragraph 2: the bookcase</a:t>
            </a:r>
          </a:p>
        </p:txBody>
      </p:sp>
      <p:sp>
        <p:nvSpPr>
          <p:cNvPr id="3" name="TextBox 2"/>
          <p:cNvSpPr txBox="1"/>
          <p:nvPr/>
        </p:nvSpPr>
        <p:spPr>
          <a:xfrm>
            <a:off x="566928" y="201168"/>
            <a:ext cx="9144000" cy="274320"/>
          </a:xfrm>
          <a:prstGeom prst="rect">
            <a:avLst/>
          </a:prstGeom>
          <a:noFill/>
        </p:spPr>
        <p:txBody>
          <a:bodyPr wrap="square" lIns="0" tIns="0" rIns="0" bIns="0" anchor="t">
            <a:spAutoFit/>
          </a:bodyPr>
          <a:lstStyle/>
          <a:p>
            <a:pPr algn="l">
              <a:spcAft>
                <a:spcPts val="400"/>
              </a:spcAft>
            </a:pPr>
            <a:r>
              <a:rPr sz="1200" b="1" i="0">
                <a:solidFill>
                  <a:srgbClr val="C00000"/>
                </a:solidFill>
                <a:latin typeface="Calibri"/>
              </a:rPr>
              <a:t>PART 1 · PARAGRAPH SHAPES IN THE MODEL TEXT</a:t>
            </a:r>
          </a:p>
        </p:txBody>
      </p:sp>
      <p:sp>
        <p:nvSpPr>
          <p:cNvPr id="4" name="Rounded Rectangle 3"/>
          <p:cNvSpPr/>
          <p:nvPr/>
        </p:nvSpPr>
        <p:spPr>
          <a:xfrm>
            <a:off x="548640" y="1371600"/>
            <a:ext cx="5852160" cy="4892040"/>
          </a:xfrm>
          <a:prstGeom prst="roundRect">
            <a:avLst>
              <a:gd name="adj" fmla="val 6000"/>
            </a:avLst>
          </a:prstGeom>
          <a:solidFill>
            <a:srgbClr val="F7F9FC"/>
          </a:solidFill>
          <a:ln w="12700">
            <a:solidFill>
              <a:srgbClr val="DDE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 name="Oval 4"/>
          <p:cNvSpPr/>
          <p:nvPr/>
        </p:nvSpPr>
        <p:spPr>
          <a:xfrm>
            <a:off x="777240" y="1572768"/>
            <a:ext cx="548640" cy="548640"/>
          </a:xfrm>
          <a:prstGeom prst="ellipse">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300"/>
              </a:spcAft>
            </a:pPr>
            <a:r>
              <a:rPr sz="1500" b="1" i="0">
                <a:solidFill>
                  <a:srgbClr val="FFFFFF"/>
                </a:solidFill>
                <a:latin typeface="Calibri"/>
              </a:rPr>
              <a:t>¶2</a:t>
            </a:r>
          </a:p>
        </p:txBody>
      </p:sp>
      <p:sp>
        <p:nvSpPr>
          <p:cNvPr id="6" name="TextBox 5"/>
          <p:cNvSpPr txBox="1"/>
          <p:nvPr/>
        </p:nvSpPr>
        <p:spPr>
          <a:xfrm>
            <a:off x="1463040" y="1572768"/>
            <a:ext cx="4754880" cy="548640"/>
          </a:xfrm>
          <a:prstGeom prst="rect">
            <a:avLst/>
          </a:prstGeom>
          <a:noFill/>
        </p:spPr>
        <p:txBody>
          <a:bodyPr wrap="square" lIns="0" tIns="0" rIns="0" bIns="0" anchor="ctr">
            <a:spAutoFit/>
          </a:bodyPr>
          <a:lstStyle/>
          <a:p>
            <a:pPr algn="l">
              <a:spcAft>
                <a:spcPts val="400"/>
              </a:spcAft>
            </a:pPr>
            <a:r>
              <a:rPr sz="2350" b="1" i="0">
                <a:solidFill>
                  <a:srgbClr val="1F4E79"/>
                </a:solidFill>
                <a:latin typeface="Calibri"/>
              </a:rPr>
              <a:t>The bookcase</a:t>
            </a:r>
          </a:p>
        </p:txBody>
      </p:sp>
      <p:sp>
        <p:nvSpPr>
          <p:cNvPr id="7" name="Rectangle 6"/>
          <p:cNvSpPr/>
          <p:nvPr/>
        </p:nvSpPr>
        <p:spPr>
          <a:xfrm>
            <a:off x="777240" y="2514600"/>
            <a:ext cx="5394960" cy="502920"/>
          </a:xfrm>
          <a:prstGeom prst="rect">
            <a:avLst/>
          </a:prstGeom>
          <a:solidFill>
            <a:srgbClr val="FBE3E3"/>
          </a:solidFill>
          <a:ln w="25400">
            <a:solidFill>
              <a:srgbClr val="C00000"/>
            </a:solidFill>
          </a:ln>
          <a:effectLst/>
        </p:spPr>
        <p:style>
          <a:lnRef idx="1">
            <a:schemeClr val="accent1"/>
          </a:lnRef>
          <a:fillRef idx="3">
            <a:schemeClr val="accent1"/>
          </a:fillRef>
          <a:effectRef idx="2">
            <a:schemeClr val="accent1"/>
          </a:effectRef>
          <a:fontRef idx="minor">
            <a:schemeClr val="lt1"/>
          </a:fontRef>
        </p:style>
        <p:txBody>
          <a:bodyPr wrap="square" lIns="45720" tIns="27432" rIns="45720" bIns="27432" rtlCol="0" anchor="ctr"/>
          <a:lstStyle/>
          <a:p>
            <a:pPr algn="ctr">
              <a:spcAft>
                <a:spcPts val="300"/>
              </a:spcAft>
            </a:pPr>
            <a:r>
              <a:rPr sz="2050" b="1" i="0">
                <a:solidFill>
                  <a:srgbClr val="C00000"/>
                </a:solidFill>
                <a:latin typeface="Calibri"/>
              </a:rPr>
              <a:t>“Previous research offers three explanations …”</a:t>
            </a:r>
          </a:p>
        </p:txBody>
      </p:sp>
      <p:sp>
        <p:nvSpPr>
          <p:cNvPr id="8" name="Rectangle 7"/>
          <p:cNvSpPr/>
          <p:nvPr/>
        </p:nvSpPr>
        <p:spPr>
          <a:xfrm>
            <a:off x="914400" y="3108960"/>
            <a:ext cx="1615440" cy="2194560"/>
          </a:xfrm>
          <a:prstGeom prst="rect">
            <a:avLst/>
          </a:prstGeom>
          <a:solidFill>
            <a:srgbClr val="DCE8F4"/>
          </a:solidFill>
          <a:ln w="12700">
            <a:solidFill>
              <a:srgbClr val="1F4E79"/>
            </a:solidFill>
          </a:ln>
          <a:effectLst/>
        </p:spPr>
        <p:style>
          <a:lnRef idx="1">
            <a:schemeClr val="accent1"/>
          </a:lnRef>
          <a:fillRef idx="3">
            <a:schemeClr val="accent1"/>
          </a:fillRef>
          <a:effectRef idx="2">
            <a:schemeClr val="accent1"/>
          </a:effectRef>
          <a:fontRef idx="minor">
            <a:schemeClr val="lt1"/>
          </a:fontRef>
        </p:style>
        <p:txBody>
          <a:bodyPr wrap="square" lIns="54864" tIns="32918" rIns="54864" bIns="32918" rtlCol="0" anchor="ctr"/>
          <a:lstStyle/>
          <a:p>
            <a:pPr algn="ctr">
              <a:spcAft>
                <a:spcPts val="300"/>
              </a:spcAft>
            </a:pPr>
            <a:r>
              <a:rPr sz="1950" b="0" i="0">
                <a:solidFill>
                  <a:srgbClr val="262626"/>
                </a:solidFill>
                <a:latin typeface="Calibri"/>
              </a:rPr>
              <a:t>First: households lack information about cheaper contracts</a:t>
            </a:r>
          </a:p>
        </p:txBody>
      </p:sp>
      <p:sp>
        <p:nvSpPr>
          <p:cNvPr id="9" name="Rectangle 8"/>
          <p:cNvSpPr/>
          <p:nvPr/>
        </p:nvSpPr>
        <p:spPr>
          <a:xfrm>
            <a:off x="2667000" y="3108960"/>
            <a:ext cx="1615440" cy="2194560"/>
          </a:xfrm>
          <a:prstGeom prst="rect">
            <a:avLst/>
          </a:prstGeom>
          <a:solidFill>
            <a:srgbClr val="DCE8F4"/>
          </a:solidFill>
          <a:ln w="12700">
            <a:solidFill>
              <a:srgbClr val="1F4E79"/>
            </a:solidFill>
          </a:ln>
          <a:effectLst/>
        </p:spPr>
        <p:style>
          <a:lnRef idx="1">
            <a:schemeClr val="accent1"/>
          </a:lnRef>
          <a:fillRef idx="3">
            <a:schemeClr val="accent1"/>
          </a:fillRef>
          <a:effectRef idx="2">
            <a:schemeClr val="accent1"/>
          </a:effectRef>
          <a:fontRef idx="minor">
            <a:schemeClr val="lt1"/>
          </a:fontRef>
        </p:style>
        <p:txBody>
          <a:bodyPr wrap="square" lIns="54864" tIns="32918" rIns="54864" bIns="32918" rtlCol="0" anchor="ctr"/>
          <a:lstStyle/>
          <a:p>
            <a:pPr algn="ctr">
              <a:spcAft>
                <a:spcPts val="300"/>
              </a:spcAft>
            </a:pPr>
            <a:r>
              <a:rPr sz="1950" b="0" i="0">
                <a:solidFill>
                  <a:srgbClr val="262626"/>
                </a:solidFill>
                <a:latin typeface="Calibri"/>
              </a:rPr>
              <a:t>Second: comparing contracts takes time and effort</a:t>
            </a:r>
          </a:p>
        </p:txBody>
      </p:sp>
      <p:sp>
        <p:nvSpPr>
          <p:cNvPr id="10" name="Rectangle 9"/>
          <p:cNvSpPr/>
          <p:nvPr/>
        </p:nvSpPr>
        <p:spPr>
          <a:xfrm>
            <a:off x="4419600" y="3108960"/>
            <a:ext cx="1615440" cy="2194560"/>
          </a:xfrm>
          <a:prstGeom prst="rect">
            <a:avLst/>
          </a:prstGeom>
          <a:solidFill>
            <a:srgbClr val="DCE8F4"/>
          </a:solidFill>
          <a:ln w="12700">
            <a:solidFill>
              <a:srgbClr val="1F4E79"/>
            </a:solidFill>
          </a:ln>
          <a:effectLst/>
        </p:spPr>
        <p:style>
          <a:lnRef idx="1">
            <a:schemeClr val="accent1"/>
          </a:lnRef>
          <a:fillRef idx="3">
            <a:schemeClr val="accent1"/>
          </a:fillRef>
          <a:effectRef idx="2">
            <a:schemeClr val="accent1"/>
          </a:effectRef>
          <a:fontRef idx="minor">
            <a:schemeClr val="lt1"/>
          </a:fontRef>
        </p:style>
        <p:txBody>
          <a:bodyPr wrap="square" lIns="54864" tIns="32918" rIns="54864" bIns="32918" rtlCol="0" anchor="ctr"/>
          <a:lstStyle/>
          <a:p>
            <a:pPr algn="ctr">
              <a:spcAft>
                <a:spcPts val="300"/>
              </a:spcAft>
            </a:pPr>
            <a:r>
              <a:rPr sz="1950" b="0" i="0">
                <a:solidFill>
                  <a:srgbClr val="262626"/>
                </a:solidFill>
                <a:latin typeface="Calibri"/>
              </a:rPr>
              <a:t>Third: people stick with what they have</a:t>
            </a:r>
          </a:p>
        </p:txBody>
      </p:sp>
      <p:cxnSp>
        <p:nvCxnSpPr>
          <p:cNvPr id="11" name="Connector 10"/>
          <p:cNvCxnSpPr/>
          <p:nvPr/>
        </p:nvCxnSpPr>
        <p:spPr>
          <a:xfrm>
            <a:off x="777240" y="3017520"/>
            <a:ext cx="0" cy="2788920"/>
          </a:xfrm>
          <a:prstGeom prst="line">
            <a:avLst/>
          </a:prstGeom>
          <a:ln w="19050">
            <a:solidFill>
              <a:srgbClr val="1F4E79"/>
            </a:solidFill>
          </a:ln>
        </p:spPr>
        <p:style>
          <a:lnRef idx="2">
            <a:schemeClr val="accent1"/>
          </a:lnRef>
          <a:fillRef idx="0">
            <a:schemeClr val="accent1"/>
          </a:fillRef>
          <a:effectRef idx="1">
            <a:schemeClr val="accent1"/>
          </a:effectRef>
          <a:fontRef idx="minor">
            <a:schemeClr val="tx1"/>
          </a:fontRef>
        </p:style>
      </p:cxnSp>
      <p:cxnSp>
        <p:nvCxnSpPr>
          <p:cNvPr id="12" name="Connector 11"/>
          <p:cNvCxnSpPr/>
          <p:nvPr/>
        </p:nvCxnSpPr>
        <p:spPr>
          <a:xfrm>
            <a:off x="6172200" y="3017520"/>
            <a:ext cx="0" cy="2788920"/>
          </a:xfrm>
          <a:prstGeom prst="line">
            <a:avLst/>
          </a:prstGeom>
          <a:ln w="19050">
            <a:solidFill>
              <a:srgbClr val="1F4E79"/>
            </a:solidFill>
          </a:ln>
        </p:spPr>
        <p:style>
          <a:lnRef idx="2">
            <a:schemeClr val="accent1"/>
          </a:lnRef>
          <a:fillRef idx="0">
            <a:schemeClr val="accent1"/>
          </a:fillRef>
          <a:effectRef idx="1">
            <a:schemeClr val="accent1"/>
          </a:effectRef>
          <a:fontRef idx="minor">
            <a:schemeClr val="tx1"/>
          </a:fontRef>
        </p:style>
      </p:cxnSp>
      <p:sp>
        <p:nvSpPr>
          <p:cNvPr id="13" name="Rectangle 12"/>
          <p:cNvSpPr/>
          <p:nvPr/>
        </p:nvSpPr>
        <p:spPr>
          <a:xfrm>
            <a:off x="777240" y="5394959"/>
            <a:ext cx="5394960" cy="411480"/>
          </a:xfrm>
          <a:prstGeom prst="rect">
            <a:avLst/>
          </a:prstGeom>
          <a:solidFill>
            <a:srgbClr val="F2F2F2"/>
          </a:solidFill>
          <a:ln w="12700">
            <a:solidFill>
              <a:srgbClr val="595959"/>
            </a:solidFill>
          </a:ln>
          <a:effectLst/>
        </p:spPr>
        <p:style>
          <a:lnRef idx="1">
            <a:schemeClr val="accent1"/>
          </a:lnRef>
          <a:fillRef idx="3">
            <a:schemeClr val="accent1"/>
          </a:fillRef>
          <a:effectRef idx="2">
            <a:schemeClr val="accent1"/>
          </a:effectRef>
          <a:fontRef idx="minor">
            <a:schemeClr val="lt1"/>
          </a:fontRef>
        </p:style>
        <p:txBody>
          <a:bodyPr wrap="square" lIns="36576" tIns="21945" rIns="36576" bIns="21945" rtlCol="0" anchor="ctr"/>
          <a:lstStyle/>
          <a:p>
            <a:pPr algn="ctr">
              <a:spcAft>
                <a:spcPts val="300"/>
              </a:spcAft>
            </a:pPr>
            <a:r>
              <a:rPr sz="1900" b="0" i="1">
                <a:solidFill>
                  <a:srgbClr val="595959"/>
                </a:solidFill>
                <a:latin typeface="Calibri"/>
              </a:rPr>
              <a:t>Closing: policy has focused mainly on the first</a:t>
            </a:r>
          </a:p>
        </p:txBody>
      </p:sp>
      <p:sp>
        <p:nvSpPr>
          <p:cNvPr id="14" name="TextBox 13"/>
          <p:cNvSpPr txBox="1"/>
          <p:nvPr/>
        </p:nvSpPr>
        <p:spPr>
          <a:xfrm>
            <a:off x="6720840" y="1371600"/>
            <a:ext cx="4892040" cy="320040"/>
          </a:xfrm>
          <a:prstGeom prst="rect">
            <a:avLst/>
          </a:prstGeom>
          <a:noFill/>
        </p:spPr>
        <p:txBody>
          <a:bodyPr wrap="square" lIns="0" tIns="0" rIns="0" bIns="0" anchor="t">
            <a:spAutoFit/>
          </a:bodyPr>
          <a:lstStyle/>
          <a:p>
            <a:pPr algn="l">
              <a:spcAft>
                <a:spcPts val="400"/>
              </a:spcAft>
            </a:pPr>
            <a:r>
              <a:rPr sz="1100" b="1" i="0">
                <a:solidFill>
                  <a:srgbClr val="595959"/>
                </a:solidFill>
                <a:latin typeface="Calibri"/>
              </a:rPr>
              <a:t>THE TEXT</a:t>
            </a:r>
          </a:p>
        </p:txBody>
      </p:sp>
      <p:sp>
        <p:nvSpPr>
          <p:cNvPr id="15" name="TextBox 14"/>
          <p:cNvSpPr txBox="1"/>
          <p:nvPr/>
        </p:nvSpPr>
        <p:spPr>
          <a:xfrm>
            <a:off x="6720840" y="1691640"/>
            <a:ext cx="4892040" cy="3152324"/>
          </a:xfrm>
          <a:prstGeom prst="rect">
            <a:avLst/>
          </a:prstGeom>
          <a:noFill/>
        </p:spPr>
        <p:txBody>
          <a:bodyPr wrap="square" lIns="0" tIns="0" rIns="0" bIns="0" anchor="t">
            <a:spAutoFit/>
          </a:bodyPr>
          <a:lstStyle/>
          <a:p>
            <a:pPr algn="l">
              <a:lnSpc>
                <a:spcPct val="105000"/>
              </a:lnSpc>
              <a:spcAft>
                <a:spcPts val="400"/>
              </a:spcAft>
            </a:pPr>
            <a:r>
              <a:rPr sz="1850" b="1" i="0">
                <a:solidFill>
                  <a:srgbClr val="C00000"/>
                </a:solidFill>
                <a:latin typeface="Calibri"/>
              </a:rPr>
              <a:t>Previous research offers three explanations for this low switching rate.</a:t>
            </a:r>
            <a:r>
              <a:rPr sz="1850" b="0" i="0">
                <a:solidFill>
                  <a:srgbClr val="262626"/>
                </a:solidFill>
                <a:latin typeface="Calibri"/>
              </a:rPr>
              <a:t> First, households may not know that cheaper contracts exist or how much they could save. Second, comparing contracts takes time and effort. Third, people tend to stick with what they have, even when a better option is available. So far, policy has focused mainly on the first explanation: comparison websites and information campaigns aim to make prices more transparent.</a:t>
            </a:r>
          </a:p>
        </p:txBody>
      </p:sp>
      <p:sp>
        <p:nvSpPr>
          <p:cNvPr id="16" name="Rounded Rectangle 15"/>
          <p:cNvSpPr/>
          <p:nvPr/>
        </p:nvSpPr>
        <p:spPr>
          <a:xfrm>
            <a:off x="6720840" y="4981124"/>
            <a:ext cx="4892040" cy="1282515"/>
          </a:xfrm>
          <a:prstGeom prst="roundRect">
            <a:avLst>
              <a:gd name="adj" fmla="val 6000"/>
            </a:avLst>
          </a:prstGeom>
          <a:solidFill>
            <a:srgbClr val="FBE3E3"/>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98755" rIns="164592" bIns="98755" rtlCol="0" anchor="ctr"/>
          <a:lstStyle/>
          <a:p>
            <a:pPr algn="l">
              <a:spcAft>
                <a:spcPts val="300"/>
              </a:spcAft>
            </a:pPr>
            <a:r>
              <a:rPr sz="1550" b="1" i="0">
                <a:solidFill>
                  <a:srgbClr val="C00000"/>
                </a:solidFill>
                <a:latin typeface="Calibri"/>
              </a:rPr>
              <a:t>Why this shape?  </a:t>
            </a:r>
            <a:r>
              <a:rPr sz="1550" b="0" i="0">
                <a:solidFill>
                  <a:srgbClr val="262626"/>
                </a:solidFill>
                <a:latin typeface="Calibri"/>
              </a:rPr>
              <a:t>The frame sentence announces a list (“three explanations”); First, Second and Third mark the items. The last sentence rounds off the list and prepares the gap in ¶3.</a:t>
            </a:r>
          </a:p>
        </p:txBody>
      </p:sp>
      <p:sp>
        <p:nvSpPr>
          <p:cNvPr id="17" name="TextBox 16"/>
          <p:cNvSpPr txBox="1"/>
          <p:nvPr/>
        </p:nvSpPr>
        <p:spPr>
          <a:xfrm>
            <a:off x="548640" y="6446520"/>
            <a:ext cx="7315200" cy="274320"/>
          </a:xfrm>
          <a:prstGeom prst="rect">
            <a:avLst/>
          </a:prstGeom>
          <a:noFill/>
        </p:spPr>
        <p:txBody>
          <a:bodyPr wrap="square" lIns="0" tIns="0" rIns="0" bIns="0" anchor="t">
            <a:spAutoFit/>
          </a:bodyPr>
          <a:lstStyle/>
          <a:p>
            <a:pPr algn="l">
              <a:spcAft>
                <a:spcPts val="400"/>
              </a:spcAft>
            </a:pPr>
            <a:r>
              <a:rPr sz="1000" b="0" i="1">
                <a:solidFill>
                  <a:srgbClr val="8C8C8C"/>
                </a:solidFill>
                <a:latin typeface="Calibri"/>
              </a:rPr>
              <a:t>The study and all figures in this text are fictional.</a:t>
            </a:r>
          </a:p>
        </p:txBody>
      </p:sp>
      <p:sp>
        <p:nvSpPr>
          <p:cNvPr id="18" name="TextBox 17"/>
          <p:cNvSpPr txBox="1"/>
          <p:nvPr/>
        </p:nvSpPr>
        <p:spPr>
          <a:xfrm>
            <a:off x="7955279" y="6473952"/>
            <a:ext cx="3685032" cy="274320"/>
          </a:xfrm>
          <a:prstGeom prst="rect">
            <a:avLst/>
          </a:prstGeom>
          <a:noFill/>
        </p:spPr>
        <p:txBody>
          <a:bodyPr wrap="square" lIns="0" tIns="0" rIns="0" bIns="0" anchor="t">
            <a:spAutoFit/>
          </a:bodyPr>
          <a:lstStyle/>
          <a:p>
            <a:pPr algn="r">
              <a:spcAft>
                <a:spcPts val="400"/>
              </a:spcAft>
            </a:pPr>
            <a:r>
              <a:rPr sz="1000" b="0" i="0">
                <a:solidFill>
                  <a:srgbClr val="8C8C8C"/>
                </a:solidFill>
                <a:latin typeface="Calibri"/>
              </a:rPr>
              <a:t>wetenschappelijkschrijven.nl   </a:t>
            </a:r>
            <a:r>
              <a:rPr sz="1000" b="1" i="0">
                <a:solidFill>
                  <a:srgbClr val="1F3864"/>
                </a:solidFill>
                <a:latin typeface="Calibri"/>
              </a:rPr>
              <a:t>20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640" y="411480"/>
            <a:ext cx="11064240" cy="658368"/>
          </a:xfrm>
        </p:spPr>
        <p:txBody>
          <a:bodyPr wrap="square" lIns="18288" rIns="18288" anchor="ctr"/>
          <a:lstStyle/>
          <a:p>
            <a:pPr algn="l"/>
            <a:r>
              <a:rPr sz="3200" b="1">
                <a:solidFill>
                  <a:srgbClr val="1F3864"/>
                </a:solidFill>
                <a:latin typeface="Calibri"/>
              </a:rPr>
              <a:t>Paragraph 3: the diamond</a:t>
            </a:r>
          </a:p>
        </p:txBody>
      </p:sp>
      <p:sp>
        <p:nvSpPr>
          <p:cNvPr id="3" name="TextBox 2"/>
          <p:cNvSpPr txBox="1"/>
          <p:nvPr/>
        </p:nvSpPr>
        <p:spPr>
          <a:xfrm>
            <a:off x="566928" y="201168"/>
            <a:ext cx="9144000" cy="274320"/>
          </a:xfrm>
          <a:prstGeom prst="rect">
            <a:avLst/>
          </a:prstGeom>
          <a:noFill/>
        </p:spPr>
        <p:txBody>
          <a:bodyPr wrap="square" lIns="0" tIns="0" rIns="0" bIns="0" anchor="t">
            <a:spAutoFit/>
          </a:bodyPr>
          <a:lstStyle/>
          <a:p>
            <a:pPr algn="l">
              <a:spcAft>
                <a:spcPts val="400"/>
              </a:spcAft>
            </a:pPr>
            <a:r>
              <a:rPr sz="1200" b="1" i="0">
                <a:solidFill>
                  <a:srgbClr val="C00000"/>
                </a:solidFill>
                <a:latin typeface="Calibri"/>
              </a:rPr>
              <a:t>PART 1 · PARAGRAPH SHAPES IN THE MODEL TEXT</a:t>
            </a:r>
          </a:p>
        </p:txBody>
      </p:sp>
      <p:sp>
        <p:nvSpPr>
          <p:cNvPr id="4" name="Rounded Rectangle 3"/>
          <p:cNvSpPr/>
          <p:nvPr/>
        </p:nvSpPr>
        <p:spPr>
          <a:xfrm>
            <a:off x="548640" y="1371600"/>
            <a:ext cx="5852160" cy="4892040"/>
          </a:xfrm>
          <a:prstGeom prst="roundRect">
            <a:avLst>
              <a:gd name="adj" fmla="val 6000"/>
            </a:avLst>
          </a:prstGeom>
          <a:solidFill>
            <a:srgbClr val="F7F9FC"/>
          </a:solidFill>
          <a:ln w="12700">
            <a:solidFill>
              <a:srgbClr val="DDE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 name="Oval 4"/>
          <p:cNvSpPr/>
          <p:nvPr/>
        </p:nvSpPr>
        <p:spPr>
          <a:xfrm>
            <a:off x="777240" y="1572768"/>
            <a:ext cx="548640" cy="548640"/>
          </a:xfrm>
          <a:prstGeom prst="ellipse">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300"/>
              </a:spcAft>
            </a:pPr>
            <a:r>
              <a:rPr sz="1500" b="1" i="0">
                <a:solidFill>
                  <a:srgbClr val="FFFFFF"/>
                </a:solidFill>
                <a:latin typeface="Calibri"/>
              </a:rPr>
              <a:t>¶3</a:t>
            </a:r>
          </a:p>
        </p:txBody>
      </p:sp>
      <p:sp>
        <p:nvSpPr>
          <p:cNvPr id="6" name="TextBox 5"/>
          <p:cNvSpPr txBox="1"/>
          <p:nvPr/>
        </p:nvSpPr>
        <p:spPr>
          <a:xfrm>
            <a:off x="1463040" y="1572768"/>
            <a:ext cx="4754880" cy="548640"/>
          </a:xfrm>
          <a:prstGeom prst="rect">
            <a:avLst/>
          </a:prstGeom>
          <a:noFill/>
        </p:spPr>
        <p:txBody>
          <a:bodyPr wrap="square" lIns="0" tIns="0" rIns="0" bIns="0" anchor="ctr">
            <a:spAutoFit/>
          </a:bodyPr>
          <a:lstStyle/>
          <a:p>
            <a:pPr algn="l">
              <a:spcAft>
                <a:spcPts val="400"/>
              </a:spcAft>
            </a:pPr>
            <a:r>
              <a:rPr sz="2350" b="1" i="0">
                <a:solidFill>
                  <a:srgbClr val="1F4E79"/>
                </a:solidFill>
                <a:latin typeface="Calibri"/>
              </a:rPr>
              <a:t>The diamond</a:t>
            </a:r>
          </a:p>
        </p:txBody>
      </p:sp>
      <p:sp>
        <p:nvSpPr>
          <p:cNvPr id="7" name="Freeform 6"/>
          <p:cNvSpPr/>
          <p:nvPr/>
        </p:nvSpPr>
        <p:spPr>
          <a:xfrm>
            <a:off x="1394459" y="2514600"/>
            <a:ext cx="1051561" cy="822960"/>
          </a:xfrm>
          <a:custGeom>
            <a:avLst/>
            <a:gdLst/>
            <a:ahLst/>
            <a:cxnLst/>
            <a:rect l="l" t="t" r="r" b="b"/>
            <a:pathLst>
              <a:path w="1051561" h="822960">
                <a:moveTo>
                  <a:pt x="525780" y="0"/>
                </a:moveTo>
                <a:lnTo>
                  <a:pt x="1051561" y="822960"/>
                </a:lnTo>
                <a:lnTo>
                  <a:pt x="0" y="822960"/>
                </a:lnTo>
                <a:close/>
              </a:path>
            </a:pathLst>
          </a:custGeom>
          <a:solidFill>
            <a:srgbClr val="FBE3E3"/>
          </a:solidFill>
          <a:ln w="254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8" name="Connector 7"/>
          <p:cNvCxnSpPr/>
          <p:nvPr/>
        </p:nvCxnSpPr>
        <p:spPr>
          <a:xfrm>
            <a:off x="2237994" y="2926080"/>
            <a:ext cx="1008126" cy="0"/>
          </a:xfrm>
          <a:prstGeom prst="line">
            <a:avLst/>
          </a:prstGeom>
          <a:ln w="12700">
            <a:solidFill>
              <a:srgbClr val="A6A6A6"/>
            </a:solidFill>
            <a:prstDash val="sysDot"/>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3291840" y="2514600"/>
            <a:ext cx="3017520" cy="822960"/>
          </a:xfrm>
          <a:prstGeom prst="rect">
            <a:avLst/>
          </a:prstGeom>
          <a:noFill/>
        </p:spPr>
        <p:txBody>
          <a:bodyPr wrap="square" lIns="18288" tIns="18288" rIns="18288" bIns="18288" anchor="ctr">
            <a:spAutoFit/>
          </a:bodyPr>
          <a:lstStyle/>
          <a:p>
            <a:pPr algn="l">
              <a:spcAft>
                <a:spcPts val="0"/>
              </a:spcAft>
            </a:pPr>
            <a:r>
              <a:rPr sz="1500" b="1" i="0">
                <a:solidFill>
                  <a:srgbClr val="C00000"/>
                </a:solidFill>
                <a:latin typeface="Calibri"/>
              </a:rPr>
              <a:t>It is still unclear which barrier matters most</a:t>
            </a:r>
          </a:p>
        </p:txBody>
      </p:sp>
      <p:sp>
        <p:nvSpPr>
          <p:cNvPr id="10" name="Freeform 9"/>
          <p:cNvSpPr/>
          <p:nvPr/>
        </p:nvSpPr>
        <p:spPr>
          <a:xfrm>
            <a:off x="868679" y="3337560"/>
            <a:ext cx="2103120" cy="822960"/>
          </a:xfrm>
          <a:custGeom>
            <a:avLst/>
            <a:gdLst/>
            <a:ahLst/>
            <a:cxnLst/>
            <a:rect l="l" t="t" r="r" b="b"/>
            <a:pathLst>
              <a:path w="2103120" h="822960">
                <a:moveTo>
                  <a:pt x="525780" y="0"/>
                </a:moveTo>
                <a:lnTo>
                  <a:pt x="1577341" y="0"/>
                </a:lnTo>
                <a:lnTo>
                  <a:pt x="2103120" y="822960"/>
                </a:lnTo>
                <a:lnTo>
                  <a:pt x="0" y="822960"/>
                </a:lnTo>
                <a:close/>
              </a:path>
            </a:pathLst>
          </a:custGeom>
          <a:solidFill>
            <a:srgbClr val="DCE8F4"/>
          </a:solidFill>
          <a:ln w="15875">
            <a:solidFill>
              <a:srgbClr val="1F4E7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11" name="Connector 10"/>
          <p:cNvCxnSpPr/>
          <p:nvPr/>
        </p:nvCxnSpPr>
        <p:spPr>
          <a:xfrm>
            <a:off x="2763773" y="3749039"/>
            <a:ext cx="482347" cy="0"/>
          </a:xfrm>
          <a:prstGeom prst="line">
            <a:avLst/>
          </a:prstGeom>
          <a:ln w="12700">
            <a:solidFill>
              <a:srgbClr val="A6A6A6"/>
            </a:solidFill>
            <a:prstDash val="sysDot"/>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3291840" y="3337560"/>
            <a:ext cx="3017520" cy="822960"/>
          </a:xfrm>
          <a:prstGeom prst="rect">
            <a:avLst/>
          </a:prstGeom>
          <a:noFill/>
        </p:spPr>
        <p:txBody>
          <a:bodyPr wrap="square" lIns="18288" tIns="18288" rIns="18288" bIns="18288" anchor="ctr">
            <a:spAutoFit/>
          </a:bodyPr>
          <a:lstStyle/>
          <a:p>
            <a:pPr algn="l">
              <a:spcAft>
                <a:spcPts val="0"/>
              </a:spcAft>
            </a:pPr>
            <a:r>
              <a:rPr sz="1500" b="0" i="0">
                <a:solidFill>
                  <a:srgbClr val="262626"/>
                </a:solidFill>
                <a:latin typeface="Calibri"/>
              </a:rPr>
              <a:t>Studies measure intentions, not behaviour</a:t>
            </a:r>
          </a:p>
        </p:txBody>
      </p:sp>
      <p:sp>
        <p:nvSpPr>
          <p:cNvPr id="13" name="Freeform 12"/>
          <p:cNvSpPr/>
          <p:nvPr/>
        </p:nvSpPr>
        <p:spPr>
          <a:xfrm>
            <a:off x="868679" y="4160520"/>
            <a:ext cx="2103120" cy="822960"/>
          </a:xfrm>
          <a:custGeom>
            <a:avLst/>
            <a:gdLst/>
            <a:ahLst/>
            <a:cxnLst/>
            <a:rect l="l" t="t" r="r" b="b"/>
            <a:pathLst>
              <a:path w="2103120" h="822960">
                <a:moveTo>
                  <a:pt x="0" y="0"/>
                </a:moveTo>
                <a:lnTo>
                  <a:pt x="2103120" y="0"/>
                </a:lnTo>
                <a:lnTo>
                  <a:pt x="1577341" y="822960"/>
                </a:lnTo>
                <a:lnTo>
                  <a:pt x="525780" y="822960"/>
                </a:lnTo>
                <a:close/>
              </a:path>
            </a:pathLst>
          </a:custGeom>
          <a:solidFill>
            <a:srgbClr val="DCE8F4"/>
          </a:solidFill>
          <a:ln w="15875">
            <a:solidFill>
              <a:srgbClr val="1F4E7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14" name="Connector 13"/>
          <p:cNvCxnSpPr/>
          <p:nvPr/>
        </p:nvCxnSpPr>
        <p:spPr>
          <a:xfrm>
            <a:off x="2763773" y="4572000"/>
            <a:ext cx="482347" cy="0"/>
          </a:xfrm>
          <a:prstGeom prst="line">
            <a:avLst/>
          </a:prstGeom>
          <a:ln w="12700">
            <a:solidFill>
              <a:srgbClr val="A6A6A6"/>
            </a:solidFill>
            <a:prstDash val="sysDot"/>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3291840" y="4160520"/>
            <a:ext cx="3017520" cy="822960"/>
          </a:xfrm>
          <a:prstGeom prst="rect">
            <a:avLst/>
          </a:prstGeom>
          <a:noFill/>
        </p:spPr>
        <p:txBody>
          <a:bodyPr wrap="square" lIns="18288" tIns="18288" rIns="18288" bIns="18288" anchor="ctr">
            <a:spAutoFit/>
          </a:bodyPr>
          <a:lstStyle/>
          <a:p>
            <a:pPr algn="l">
              <a:spcAft>
                <a:spcPts val="0"/>
              </a:spcAft>
            </a:pPr>
            <a:r>
              <a:rPr sz="1500" b="0" i="0">
                <a:solidFill>
                  <a:srgbClr val="262626"/>
                </a:solidFill>
                <a:latin typeface="Calibri"/>
              </a:rPr>
              <a:t>Intentions predict behaviour poorly</a:t>
            </a:r>
          </a:p>
        </p:txBody>
      </p:sp>
      <p:sp>
        <p:nvSpPr>
          <p:cNvPr id="16" name="Freeform 15"/>
          <p:cNvSpPr/>
          <p:nvPr/>
        </p:nvSpPr>
        <p:spPr>
          <a:xfrm>
            <a:off x="1394459" y="4983480"/>
            <a:ext cx="1051561" cy="822960"/>
          </a:xfrm>
          <a:custGeom>
            <a:avLst/>
            <a:gdLst/>
            <a:ahLst/>
            <a:cxnLst/>
            <a:rect l="l" t="t" r="r" b="b"/>
            <a:pathLst>
              <a:path w="1051561" h="822960">
                <a:moveTo>
                  <a:pt x="0" y="0"/>
                </a:moveTo>
                <a:lnTo>
                  <a:pt x="1051561" y="0"/>
                </a:lnTo>
                <a:lnTo>
                  <a:pt x="525780" y="822960"/>
                </a:lnTo>
                <a:close/>
              </a:path>
            </a:pathLst>
          </a:custGeom>
          <a:solidFill>
            <a:srgbClr val="FBE3E3"/>
          </a:solidFill>
          <a:ln w="254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17" name="Connector 16"/>
          <p:cNvCxnSpPr/>
          <p:nvPr/>
        </p:nvCxnSpPr>
        <p:spPr>
          <a:xfrm>
            <a:off x="2237993" y="5394960"/>
            <a:ext cx="1008127" cy="0"/>
          </a:xfrm>
          <a:prstGeom prst="line">
            <a:avLst/>
          </a:prstGeom>
          <a:ln w="12700">
            <a:solidFill>
              <a:srgbClr val="A6A6A6"/>
            </a:solidFill>
            <a:prstDash val="sysDot"/>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3291840" y="4983480"/>
            <a:ext cx="3017520" cy="822960"/>
          </a:xfrm>
          <a:prstGeom prst="rect">
            <a:avLst/>
          </a:prstGeom>
          <a:noFill/>
        </p:spPr>
        <p:txBody>
          <a:bodyPr wrap="square" lIns="18288" tIns="18288" rIns="18288" bIns="18288" anchor="ctr">
            <a:spAutoFit/>
          </a:bodyPr>
          <a:lstStyle/>
          <a:p>
            <a:pPr algn="l">
              <a:spcAft>
                <a:spcPts val="0"/>
              </a:spcAft>
            </a:pPr>
            <a:r>
              <a:rPr sz="1500" b="1" i="0">
                <a:solidFill>
                  <a:srgbClr val="C00000"/>
                </a:solidFill>
                <a:latin typeface="Calibri"/>
              </a:rPr>
              <a:t>New: the aim – what stops households, and does information help?</a:t>
            </a:r>
          </a:p>
        </p:txBody>
      </p:sp>
      <p:sp>
        <p:nvSpPr>
          <p:cNvPr id="19" name="TextBox 18"/>
          <p:cNvSpPr txBox="1"/>
          <p:nvPr/>
        </p:nvSpPr>
        <p:spPr>
          <a:xfrm>
            <a:off x="6720840" y="1371600"/>
            <a:ext cx="4892040" cy="320040"/>
          </a:xfrm>
          <a:prstGeom prst="rect">
            <a:avLst/>
          </a:prstGeom>
          <a:noFill/>
        </p:spPr>
        <p:txBody>
          <a:bodyPr wrap="square" lIns="0" tIns="0" rIns="0" bIns="0" anchor="t">
            <a:spAutoFit/>
          </a:bodyPr>
          <a:lstStyle/>
          <a:p>
            <a:pPr algn="l">
              <a:spcAft>
                <a:spcPts val="400"/>
              </a:spcAft>
            </a:pPr>
            <a:r>
              <a:rPr sz="1100" b="1" i="0">
                <a:solidFill>
                  <a:srgbClr val="595959"/>
                </a:solidFill>
                <a:latin typeface="Calibri"/>
              </a:rPr>
              <a:t>THE TEXT</a:t>
            </a:r>
          </a:p>
        </p:txBody>
      </p:sp>
      <p:sp>
        <p:nvSpPr>
          <p:cNvPr id="20" name="TextBox 19"/>
          <p:cNvSpPr txBox="1"/>
          <p:nvPr/>
        </p:nvSpPr>
        <p:spPr>
          <a:xfrm>
            <a:off x="6720840" y="1691640"/>
            <a:ext cx="4892040" cy="3068540"/>
          </a:xfrm>
          <a:prstGeom prst="rect">
            <a:avLst/>
          </a:prstGeom>
          <a:noFill/>
        </p:spPr>
        <p:txBody>
          <a:bodyPr wrap="square" lIns="0" tIns="0" rIns="0" bIns="0" anchor="t">
            <a:spAutoFit/>
          </a:bodyPr>
          <a:lstStyle/>
          <a:p>
            <a:pPr algn="l">
              <a:lnSpc>
                <a:spcPct val="105000"/>
              </a:lnSpc>
              <a:spcAft>
                <a:spcPts val="400"/>
              </a:spcAft>
            </a:pPr>
            <a:r>
              <a:rPr sz="1800" b="1" i="0">
                <a:solidFill>
                  <a:srgbClr val="C00000"/>
                </a:solidFill>
                <a:latin typeface="Calibri"/>
              </a:rPr>
              <a:t>It is still unclear, however, which of these barriers matters most.</a:t>
            </a:r>
            <a:r>
              <a:rPr sz="1800" b="0" i="0">
                <a:solidFill>
                  <a:srgbClr val="262626"/>
                </a:solidFill>
                <a:latin typeface="Calibri"/>
              </a:rPr>
              <a:t> Most studies rely on surveys that ask people whether they intend to switch, not whether they actually do. Yet intentions are a poor predictor of behaviour. As a result, we do not know whether more information will actually lead more households to switch. </a:t>
            </a:r>
            <a:r>
              <a:rPr sz="1800" b="1" i="0">
                <a:solidFill>
                  <a:srgbClr val="C00000"/>
                </a:solidFill>
                <a:latin typeface="Calibri"/>
              </a:rPr>
              <a:t>This paper therefore examines what stops households from switching supplier, and whether personalised information about potential savings changes their behaviour.</a:t>
            </a:r>
          </a:p>
        </p:txBody>
      </p:sp>
      <p:sp>
        <p:nvSpPr>
          <p:cNvPr id="21" name="Rounded Rectangle 20"/>
          <p:cNvSpPr/>
          <p:nvPr/>
        </p:nvSpPr>
        <p:spPr>
          <a:xfrm>
            <a:off x="6720840" y="4897340"/>
            <a:ext cx="4892040" cy="1366299"/>
          </a:xfrm>
          <a:prstGeom prst="roundRect">
            <a:avLst>
              <a:gd name="adj" fmla="val 6000"/>
            </a:avLst>
          </a:prstGeom>
          <a:solidFill>
            <a:srgbClr val="FBE3E3"/>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98755" rIns="164592" bIns="98755" rtlCol="0" anchor="ctr"/>
          <a:lstStyle/>
          <a:p>
            <a:pPr algn="l">
              <a:spcAft>
                <a:spcPts val="300"/>
              </a:spcAft>
            </a:pPr>
            <a:r>
              <a:rPr sz="1650" b="1" i="0">
                <a:solidFill>
                  <a:srgbClr val="C00000"/>
                </a:solidFill>
                <a:latin typeface="Calibri"/>
              </a:rPr>
              <a:t>Why this shape?  </a:t>
            </a:r>
            <a:r>
              <a:rPr sz="1650" b="0" i="0">
                <a:solidFill>
                  <a:srgbClr val="262626"/>
                </a:solidFill>
                <a:latin typeface="Calibri"/>
              </a:rPr>
              <a:t>The paragraph opens with a key message (the gap) and ends with a new one (the aim). The middle sentences explain why the gap exists; “therefore” marks the turn.</a:t>
            </a:r>
          </a:p>
        </p:txBody>
      </p:sp>
      <p:sp>
        <p:nvSpPr>
          <p:cNvPr id="22" name="TextBox 21"/>
          <p:cNvSpPr txBox="1"/>
          <p:nvPr/>
        </p:nvSpPr>
        <p:spPr>
          <a:xfrm>
            <a:off x="548640" y="6446520"/>
            <a:ext cx="7315200" cy="274320"/>
          </a:xfrm>
          <a:prstGeom prst="rect">
            <a:avLst/>
          </a:prstGeom>
          <a:noFill/>
        </p:spPr>
        <p:txBody>
          <a:bodyPr wrap="square" lIns="0" tIns="0" rIns="0" bIns="0" anchor="t">
            <a:spAutoFit/>
          </a:bodyPr>
          <a:lstStyle/>
          <a:p>
            <a:pPr algn="l">
              <a:spcAft>
                <a:spcPts val="400"/>
              </a:spcAft>
            </a:pPr>
            <a:r>
              <a:rPr sz="1000" b="0" i="1">
                <a:solidFill>
                  <a:srgbClr val="8C8C8C"/>
                </a:solidFill>
                <a:latin typeface="Calibri"/>
              </a:rPr>
              <a:t>The study and all figures in this text are fictional.</a:t>
            </a:r>
          </a:p>
        </p:txBody>
      </p:sp>
      <p:sp>
        <p:nvSpPr>
          <p:cNvPr id="23" name="TextBox 22"/>
          <p:cNvSpPr txBox="1"/>
          <p:nvPr/>
        </p:nvSpPr>
        <p:spPr>
          <a:xfrm>
            <a:off x="7955279" y="6473952"/>
            <a:ext cx="3685032" cy="274320"/>
          </a:xfrm>
          <a:prstGeom prst="rect">
            <a:avLst/>
          </a:prstGeom>
          <a:noFill/>
        </p:spPr>
        <p:txBody>
          <a:bodyPr wrap="square" lIns="0" tIns="0" rIns="0" bIns="0" anchor="t">
            <a:spAutoFit/>
          </a:bodyPr>
          <a:lstStyle/>
          <a:p>
            <a:pPr algn="r">
              <a:spcAft>
                <a:spcPts val="400"/>
              </a:spcAft>
            </a:pPr>
            <a:r>
              <a:rPr sz="1000" b="0" i="0">
                <a:solidFill>
                  <a:srgbClr val="8C8C8C"/>
                </a:solidFill>
                <a:latin typeface="Calibri"/>
              </a:rPr>
              <a:t>wetenschappelijkschrijven.nl   </a:t>
            </a:r>
            <a:r>
              <a:rPr sz="1000" b="1" i="0">
                <a:solidFill>
                  <a:srgbClr val="1F3864"/>
                </a:solidFill>
                <a:latin typeface="Calibri"/>
              </a:rPr>
              <a:t>21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640" y="411480"/>
            <a:ext cx="11064240" cy="658368"/>
          </a:xfrm>
        </p:spPr>
        <p:txBody>
          <a:bodyPr wrap="square" lIns="18288" rIns="18288" anchor="ctr"/>
          <a:lstStyle/>
          <a:p>
            <a:pPr algn="l"/>
            <a:r>
              <a:rPr sz="3200" b="1">
                <a:solidFill>
                  <a:srgbClr val="1F3864"/>
                </a:solidFill>
                <a:latin typeface="Calibri"/>
              </a:rPr>
              <a:t>Paragraph 4: the bookcase</a:t>
            </a:r>
          </a:p>
        </p:txBody>
      </p:sp>
      <p:sp>
        <p:nvSpPr>
          <p:cNvPr id="3" name="TextBox 2"/>
          <p:cNvSpPr txBox="1"/>
          <p:nvPr/>
        </p:nvSpPr>
        <p:spPr>
          <a:xfrm>
            <a:off x="566928" y="201168"/>
            <a:ext cx="9144000" cy="274320"/>
          </a:xfrm>
          <a:prstGeom prst="rect">
            <a:avLst/>
          </a:prstGeom>
          <a:noFill/>
        </p:spPr>
        <p:txBody>
          <a:bodyPr wrap="square" lIns="0" tIns="0" rIns="0" bIns="0" anchor="t">
            <a:spAutoFit/>
          </a:bodyPr>
          <a:lstStyle/>
          <a:p>
            <a:pPr algn="l">
              <a:spcAft>
                <a:spcPts val="400"/>
              </a:spcAft>
            </a:pPr>
            <a:r>
              <a:rPr sz="1200" b="1" i="0">
                <a:solidFill>
                  <a:srgbClr val="C00000"/>
                </a:solidFill>
                <a:latin typeface="Calibri"/>
              </a:rPr>
              <a:t>PART 1 · PARAGRAPH SHAPES IN THE MODEL TEXT</a:t>
            </a:r>
          </a:p>
        </p:txBody>
      </p:sp>
      <p:sp>
        <p:nvSpPr>
          <p:cNvPr id="4" name="Rounded Rectangle 3"/>
          <p:cNvSpPr/>
          <p:nvPr/>
        </p:nvSpPr>
        <p:spPr>
          <a:xfrm>
            <a:off x="548640" y="1371600"/>
            <a:ext cx="5852160" cy="4892040"/>
          </a:xfrm>
          <a:prstGeom prst="roundRect">
            <a:avLst>
              <a:gd name="adj" fmla="val 6000"/>
            </a:avLst>
          </a:prstGeom>
          <a:solidFill>
            <a:srgbClr val="F7F9FC"/>
          </a:solidFill>
          <a:ln w="12700">
            <a:solidFill>
              <a:srgbClr val="DDE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 name="Oval 4"/>
          <p:cNvSpPr/>
          <p:nvPr/>
        </p:nvSpPr>
        <p:spPr>
          <a:xfrm>
            <a:off x="777240" y="1572768"/>
            <a:ext cx="548640" cy="548640"/>
          </a:xfrm>
          <a:prstGeom prst="ellipse">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300"/>
              </a:spcAft>
            </a:pPr>
            <a:r>
              <a:rPr sz="1500" b="1" i="0">
                <a:solidFill>
                  <a:srgbClr val="FFFFFF"/>
                </a:solidFill>
                <a:latin typeface="Calibri"/>
              </a:rPr>
              <a:t>¶4</a:t>
            </a:r>
          </a:p>
        </p:txBody>
      </p:sp>
      <p:sp>
        <p:nvSpPr>
          <p:cNvPr id="6" name="TextBox 5"/>
          <p:cNvSpPr txBox="1"/>
          <p:nvPr/>
        </p:nvSpPr>
        <p:spPr>
          <a:xfrm>
            <a:off x="1463040" y="1572768"/>
            <a:ext cx="4754880" cy="548640"/>
          </a:xfrm>
          <a:prstGeom prst="rect">
            <a:avLst/>
          </a:prstGeom>
          <a:noFill/>
        </p:spPr>
        <p:txBody>
          <a:bodyPr wrap="square" lIns="0" tIns="0" rIns="0" bIns="0" anchor="ctr">
            <a:spAutoFit/>
          </a:bodyPr>
          <a:lstStyle/>
          <a:p>
            <a:pPr algn="l">
              <a:spcAft>
                <a:spcPts val="400"/>
              </a:spcAft>
            </a:pPr>
            <a:r>
              <a:rPr sz="2350" b="1" i="0">
                <a:solidFill>
                  <a:srgbClr val="1F4E79"/>
                </a:solidFill>
                <a:latin typeface="Calibri"/>
              </a:rPr>
              <a:t>The bookcase</a:t>
            </a:r>
          </a:p>
        </p:txBody>
      </p:sp>
      <p:sp>
        <p:nvSpPr>
          <p:cNvPr id="7" name="Rectangle 6"/>
          <p:cNvSpPr/>
          <p:nvPr/>
        </p:nvSpPr>
        <p:spPr>
          <a:xfrm>
            <a:off x="777240" y="2514600"/>
            <a:ext cx="5394960" cy="502920"/>
          </a:xfrm>
          <a:prstGeom prst="rect">
            <a:avLst/>
          </a:prstGeom>
          <a:solidFill>
            <a:srgbClr val="FBE3E3"/>
          </a:solidFill>
          <a:ln w="25400">
            <a:solidFill>
              <a:srgbClr val="C00000"/>
            </a:solidFill>
          </a:ln>
          <a:effectLst/>
        </p:spPr>
        <p:style>
          <a:lnRef idx="1">
            <a:schemeClr val="accent1"/>
          </a:lnRef>
          <a:fillRef idx="3">
            <a:schemeClr val="accent1"/>
          </a:fillRef>
          <a:effectRef idx="2">
            <a:schemeClr val="accent1"/>
          </a:effectRef>
          <a:fontRef idx="minor">
            <a:schemeClr val="lt1"/>
          </a:fontRef>
        </p:style>
        <p:txBody>
          <a:bodyPr wrap="square" lIns="45720" tIns="27432" rIns="45720" bIns="27432" rtlCol="0" anchor="ctr"/>
          <a:lstStyle/>
          <a:p>
            <a:pPr algn="ctr">
              <a:spcAft>
                <a:spcPts val="300"/>
              </a:spcAft>
            </a:pPr>
            <a:r>
              <a:rPr sz="2350" b="1" i="0">
                <a:solidFill>
                  <a:srgbClr val="C00000"/>
                </a:solidFill>
                <a:latin typeface="Calibri"/>
              </a:rPr>
              <a:t>“We combined three sources of data …”</a:t>
            </a:r>
          </a:p>
        </p:txBody>
      </p:sp>
      <p:sp>
        <p:nvSpPr>
          <p:cNvPr id="8" name="Rectangle 7"/>
          <p:cNvSpPr/>
          <p:nvPr/>
        </p:nvSpPr>
        <p:spPr>
          <a:xfrm>
            <a:off x="914400" y="3108960"/>
            <a:ext cx="1615440" cy="2679192"/>
          </a:xfrm>
          <a:prstGeom prst="rect">
            <a:avLst/>
          </a:prstGeom>
          <a:solidFill>
            <a:srgbClr val="DCE8F4"/>
          </a:solidFill>
          <a:ln w="12700">
            <a:solidFill>
              <a:srgbClr val="1F4E79"/>
            </a:solidFill>
          </a:ln>
          <a:effectLst/>
        </p:spPr>
        <p:style>
          <a:lnRef idx="1">
            <a:schemeClr val="accent1"/>
          </a:lnRef>
          <a:fillRef idx="3">
            <a:schemeClr val="accent1"/>
          </a:fillRef>
          <a:effectRef idx="2">
            <a:schemeClr val="accent1"/>
          </a:effectRef>
          <a:fontRef idx="minor">
            <a:schemeClr val="lt1"/>
          </a:fontRef>
        </p:style>
        <p:txBody>
          <a:bodyPr wrap="square" lIns="54864" tIns="32918" rIns="54864" bIns="32918" rtlCol="0" anchor="ctr"/>
          <a:lstStyle/>
          <a:p>
            <a:pPr algn="ctr">
              <a:spcAft>
                <a:spcPts val="300"/>
              </a:spcAft>
            </a:pPr>
            <a:r>
              <a:rPr sz="2350" b="0" i="0">
                <a:solidFill>
                  <a:srgbClr val="262626"/>
                </a:solidFill>
                <a:latin typeface="Calibri"/>
              </a:rPr>
              <a:t>Billing data: 4,000 households, three years</a:t>
            </a:r>
          </a:p>
        </p:txBody>
      </p:sp>
      <p:sp>
        <p:nvSpPr>
          <p:cNvPr id="9" name="Rectangle 8"/>
          <p:cNvSpPr/>
          <p:nvPr/>
        </p:nvSpPr>
        <p:spPr>
          <a:xfrm>
            <a:off x="2667000" y="3108960"/>
            <a:ext cx="1615440" cy="2679192"/>
          </a:xfrm>
          <a:prstGeom prst="rect">
            <a:avLst/>
          </a:prstGeom>
          <a:solidFill>
            <a:srgbClr val="DCE8F4"/>
          </a:solidFill>
          <a:ln w="12700">
            <a:solidFill>
              <a:srgbClr val="1F4E79"/>
            </a:solidFill>
          </a:ln>
          <a:effectLst/>
        </p:spPr>
        <p:style>
          <a:lnRef idx="1">
            <a:schemeClr val="accent1"/>
          </a:lnRef>
          <a:fillRef idx="3">
            <a:schemeClr val="accent1"/>
          </a:fillRef>
          <a:effectRef idx="2">
            <a:schemeClr val="accent1"/>
          </a:effectRef>
          <a:fontRef idx="minor">
            <a:schemeClr val="lt1"/>
          </a:fontRef>
        </p:style>
        <p:txBody>
          <a:bodyPr wrap="square" lIns="54864" tIns="32918" rIns="54864" bIns="32918" rtlCol="0" anchor="ctr"/>
          <a:lstStyle/>
          <a:p>
            <a:pPr algn="ctr">
              <a:spcAft>
                <a:spcPts val="300"/>
              </a:spcAft>
            </a:pPr>
            <a:r>
              <a:rPr sz="2350" b="0" i="0">
                <a:solidFill>
                  <a:srgbClr val="262626"/>
                </a:solidFill>
                <a:latin typeface="Calibri"/>
              </a:rPr>
              <a:t>Survey: market knowledge and reasons for staying</a:t>
            </a:r>
          </a:p>
        </p:txBody>
      </p:sp>
      <p:sp>
        <p:nvSpPr>
          <p:cNvPr id="10" name="Rectangle 9"/>
          <p:cNvSpPr/>
          <p:nvPr/>
        </p:nvSpPr>
        <p:spPr>
          <a:xfrm>
            <a:off x="4419600" y="3108960"/>
            <a:ext cx="1615440" cy="2679192"/>
          </a:xfrm>
          <a:prstGeom prst="rect">
            <a:avLst/>
          </a:prstGeom>
          <a:solidFill>
            <a:srgbClr val="DCE8F4"/>
          </a:solidFill>
          <a:ln w="12700">
            <a:solidFill>
              <a:srgbClr val="1F4E79"/>
            </a:solidFill>
          </a:ln>
          <a:effectLst/>
        </p:spPr>
        <p:style>
          <a:lnRef idx="1">
            <a:schemeClr val="accent1"/>
          </a:lnRef>
          <a:fillRef idx="3">
            <a:schemeClr val="accent1"/>
          </a:fillRef>
          <a:effectRef idx="2">
            <a:schemeClr val="accent1"/>
          </a:effectRef>
          <a:fontRef idx="minor">
            <a:schemeClr val="lt1"/>
          </a:fontRef>
        </p:style>
        <p:txBody>
          <a:bodyPr wrap="square" lIns="54864" tIns="32918" rIns="54864" bIns="32918" rtlCol="0" anchor="ctr"/>
          <a:lstStyle/>
          <a:p>
            <a:pPr algn="ctr">
              <a:spcAft>
                <a:spcPts val="300"/>
              </a:spcAft>
            </a:pPr>
            <a:r>
              <a:rPr sz="2350" b="0" i="0">
                <a:solidFill>
                  <a:srgbClr val="262626"/>
                </a:solidFill>
                <a:latin typeface="Calibri"/>
              </a:rPr>
              <a:t>Experiment: a letter showing personal savings</a:t>
            </a:r>
          </a:p>
        </p:txBody>
      </p:sp>
      <p:cxnSp>
        <p:nvCxnSpPr>
          <p:cNvPr id="11" name="Connector 10"/>
          <p:cNvCxnSpPr/>
          <p:nvPr/>
        </p:nvCxnSpPr>
        <p:spPr>
          <a:xfrm>
            <a:off x="777240" y="3017520"/>
            <a:ext cx="0" cy="2788920"/>
          </a:xfrm>
          <a:prstGeom prst="line">
            <a:avLst/>
          </a:prstGeom>
          <a:ln w="19050">
            <a:solidFill>
              <a:srgbClr val="1F4E79"/>
            </a:solidFill>
          </a:ln>
        </p:spPr>
        <p:style>
          <a:lnRef idx="2">
            <a:schemeClr val="accent1"/>
          </a:lnRef>
          <a:fillRef idx="0">
            <a:schemeClr val="accent1"/>
          </a:fillRef>
          <a:effectRef idx="1">
            <a:schemeClr val="accent1"/>
          </a:effectRef>
          <a:fontRef idx="minor">
            <a:schemeClr val="tx1"/>
          </a:fontRef>
        </p:style>
      </p:cxnSp>
      <p:cxnSp>
        <p:nvCxnSpPr>
          <p:cNvPr id="12" name="Connector 11"/>
          <p:cNvCxnSpPr/>
          <p:nvPr/>
        </p:nvCxnSpPr>
        <p:spPr>
          <a:xfrm>
            <a:off x="6172200" y="3017520"/>
            <a:ext cx="0" cy="2788920"/>
          </a:xfrm>
          <a:prstGeom prst="line">
            <a:avLst/>
          </a:prstGeom>
          <a:ln w="19050">
            <a:solidFill>
              <a:srgbClr val="1F4E79"/>
            </a:solidFill>
          </a:ln>
        </p:spPr>
        <p:style>
          <a:lnRef idx="2">
            <a:schemeClr val="accent1"/>
          </a:lnRef>
          <a:fillRef idx="0">
            <a:schemeClr val="accent1"/>
          </a:fillRef>
          <a:effectRef idx="1">
            <a:schemeClr val="accent1"/>
          </a:effectRef>
          <a:fontRef idx="minor">
            <a:schemeClr val="tx1"/>
          </a:fontRef>
        </p:style>
      </p:cxnSp>
      <p:cxnSp>
        <p:nvCxnSpPr>
          <p:cNvPr id="13" name="Connector 12"/>
          <p:cNvCxnSpPr/>
          <p:nvPr/>
        </p:nvCxnSpPr>
        <p:spPr>
          <a:xfrm>
            <a:off x="777240" y="5806440"/>
            <a:ext cx="5394960" cy="0"/>
          </a:xfrm>
          <a:prstGeom prst="line">
            <a:avLst/>
          </a:prstGeom>
          <a:ln w="19050">
            <a:solidFill>
              <a:srgbClr val="1F4E79"/>
            </a:solidFill>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6720840" y="1371600"/>
            <a:ext cx="4892040" cy="320040"/>
          </a:xfrm>
          <a:prstGeom prst="rect">
            <a:avLst/>
          </a:prstGeom>
          <a:noFill/>
        </p:spPr>
        <p:txBody>
          <a:bodyPr wrap="square" lIns="0" tIns="0" rIns="0" bIns="0" anchor="t">
            <a:spAutoFit/>
          </a:bodyPr>
          <a:lstStyle/>
          <a:p>
            <a:pPr algn="l">
              <a:spcAft>
                <a:spcPts val="400"/>
              </a:spcAft>
            </a:pPr>
            <a:r>
              <a:rPr sz="1100" b="1" i="0">
                <a:solidFill>
                  <a:srgbClr val="595959"/>
                </a:solidFill>
                <a:latin typeface="Calibri"/>
              </a:rPr>
              <a:t>THE TEXT</a:t>
            </a:r>
          </a:p>
        </p:txBody>
      </p:sp>
      <p:sp>
        <p:nvSpPr>
          <p:cNvPr id="15" name="TextBox 14"/>
          <p:cNvSpPr txBox="1"/>
          <p:nvPr/>
        </p:nvSpPr>
        <p:spPr>
          <a:xfrm>
            <a:off x="6720840" y="1691640"/>
            <a:ext cx="4892040" cy="2917730"/>
          </a:xfrm>
          <a:prstGeom prst="rect">
            <a:avLst/>
          </a:prstGeom>
          <a:noFill/>
        </p:spPr>
        <p:txBody>
          <a:bodyPr wrap="square" lIns="0" tIns="0" rIns="0" bIns="0" anchor="t">
            <a:spAutoFit/>
          </a:bodyPr>
          <a:lstStyle/>
          <a:p>
            <a:pPr algn="l">
              <a:lnSpc>
                <a:spcPct val="105000"/>
              </a:lnSpc>
              <a:spcAft>
                <a:spcPts val="400"/>
              </a:spcAft>
            </a:pPr>
            <a:r>
              <a:rPr sz="1900" b="1" i="0">
                <a:solidFill>
                  <a:srgbClr val="C00000"/>
                </a:solidFill>
                <a:latin typeface="Calibri"/>
              </a:rPr>
              <a:t>To answer these questions, we combined three sources of data.</a:t>
            </a:r>
            <a:r>
              <a:rPr sz="1900" b="0" i="0">
                <a:solidFill>
                  <a:srgbClr val="262626"/>
                </a:solidFill>
                <a:latin typeface="Calibri"/>
              </a:rPr>
              <a:t> We used three years of billing data from 4,000 households, which show who switched and how much they paid. We linked these data to a survey on households’ knowledge of the market and their reasons for staying. Finally, we ran an experiment: half of the households received a letter stating exactly how much they would save by switching.</a:t>
            </a:r>
          </a:p>
        </p:txBody>
      </p:sp>
      <p:sp>
        <p:nvSpPr>
          <p:cNvPr id="16" name="Rounded Rectangle 15"/>
          <p:cNvSpPr/>
          <p:nvPr/>
        </p:nvSpPr>
        <p:spPr>
          <a:xfrm>
            <a:off x="6720840" y="4746530"/>
            <a:ext cx="4892040" cy="1517109"/>
          </a:xfrm>
          <a:prstGeom prst="roundRect">
            <a:avLst>
              <a:gd name="adj" fmla="val 6000"/>
            </a:avLst>
          </a:prstGeom>
          <a:solidFill>
            <a:srgbClr val="FBE3E3"/>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98755" rIns="164592" bIns="98755" rtlCol="0" anchor="ctr"/>
          <a:lstStyle/>
          <a:p>
            <a:pPr algn="l">
              <a:spcAft>
                <a:spcPts val="300"/>
              </a:spcAft>
            </a:pPr>
            <a:r>
              <a:rPr sz="1900" b="1" i="0">
                <a:solidFill>
                  <a:srgbClr val="C00000"/>
                </a:solidFill>
                <a:latin typeface="Calibri"/>
              </a:rPr>
              <a:t>Why this shape?  </a:t>
            </a:r>
            <a:r>
              <a:rPr sz="1900" b="0" i="0">
                <a:solidFill>
                  <a:srgbClr val="262626"/>
                </a:solidFill>
                <a:latin typeface="Calibri"/>
              </a:rPr>
              <a:t>The frame sentence announces three data sources; “We used”, “We linked” and “Finally” mark the items. Typical for a method paragraph.</a:t>
            </a:r>
          </a:p>
        </p:txBody>
      </p:sp>
      <p:sp>
        <p:nvSpPr>
          <p:cNvPr id="17" name="TextBox 16"/>
          <p:cNvSpPr txBox="1"/>
          <p:nvPr/>
        </p:nvSpPr>
        <p:spPr>
          <a:xfrm>
            <a:off x="548640" y="6446520"/>
            <a:ext cx="7315200" cy="274320"/>
          </a:xfrm>
          <a:prstGeom prst="rect">
            <a:avLst/>
          </a:prstGeom>
          <a:noFill/>
        </p:spPr>
        <p:txBody>
          <a:bodyPr wrap="square" lIns="0" tIns="0" rIns="0" bIns="0" anchor="t">
            <a:spAutoFit/>
          </a:bodyPr>
          <a:lstStyle/>
          <a:p>
            <a:pPr algn="l">
              <a:spcAft>
                <a:spcPts val="400"/>
              </a:spcAft>
            </a:pPr>
            <a:r>
              <a:rPr sz="1000" b="0" i="1">
                <a:solidFill>
                  <a:srgbClr val="8C8C8C"/>
                </a:solidFill>
                <a:latin typeface="Calibri"/>
              </a:rPr>
              <a:t>The study and all figures in this text are fictional.</a:t>
            </a:r>
          </a:p>
        </p:txBody>
      </p:sp>
      <p:sp>
        <p:nvSpPr>
          <p:cNvPr id="18" name="TextBox 17"/>
          <p:cNvSpPr txBox="1"/>
          <p:nvPr/>
        </p:nvSpPr>
        <p:spPr>
          <a:xfrm>
            <a:off x="7955279" y="6473952"/>
            <a:ext cx="3685032" cy="274320"/>
          </a:xfrm>
          <a:prstGeom prst="rect">
            <a:avLst/>
          </a:prstGeom>
          <a:noFill/>
        </p:spPr>
        <p:txBody>
          <a:bodyPr wrap="square" lIns="0" tIns="0" rIns="0" bIns="0" anchor="t">
            <a:spAutoFit/>
          </a:bodyPr>
          <a:lstStyle/>
          <a:p>
            <a:pPr algn="r">
              <a:spcAft>
                <a:spcPts val="400"/>
              </a:spcAft>
            </a:pPr>
            <a:r>
              <a:rPr sz="1000" b="0" i="0">
                <a:solidFill>
                  <a:srgbClr val="8C8C8C"/>
                </a:solidFill>
                <a:latin typeface="Calibri"/>
              </a:rPr>
              <a:t>wetenschappelijkschrijven.nl   </a:t>
            </a:r>
            <a:r>
              <a:rPr sz="1000" b="1" i="0">
                <a:solidFill>
                  <a:srgbClr val="1F3864"/>
                </a:solidFill>
                <a:latin typeface="Calibri"/>
              </a:rPr>
              <a:t>22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640" y="411480"/>
            <a:ext cx="11064240" cy="658368"/>
          </a:xfrm>
        </p:spPr>
        <p:txBody>
          <a:bodyPr wrap="square" lIns="18288" rIns="18288" anchor="ctr"/>
          <a:lstStyle/>
          <a:p>
            <a:pPr algn="l"/>
            <a:r>
              <a:rPr sz="3200" b="1">
                <a:solidFill>
                  <a:srgbClr val="1F3864"/>
                </a:solidFill>
                <a:latin typeface="Calibri"/>
              </a:rPr>
              <a:t>Paragraph 5: a pyramid with a bookcase inside</a:t>
            </a:r>
          </a:p>
        </p:txBody>
      </p:sp>
      <p:sp>
        <p:nvSpPr>
          <p:cNvPr id="3" name="TextBox 2"/>
          <p:cNvSpPr txBox="1"/>
          <p:nvPr/>
        </p:nvSpPr>
        <p:spPr>
          <a:xfrm>
            <a:off x="566928" y="201168"/>
            <a:ext cx="9144000" cy="274320"/>
          </a:xfrm>
          <a:prstGeom prst="rect">
            <a:avLst/>
          </a:prstGeom>
          <a:noFill/>
        </p:spPr>
        <p:txBody>
          <a:bodyPr wrap="square" lIns="0" tIns="0" rIns="0" bIns="0" anchor="t">
            <a:spAutoFit/>
          </a:bodyPr>
          <a:lstStyle/>
          <a:p>
            <a:pPr algn="l">
              <a:spcAft>
                <a:spcPts val="400"/>
              </a:spcAft>
            </a:pPr>
            <a:r>
              <a:rPr sz="1200" b="1" i="0">
                <a:solidFill>
                  <a:srgbClr val="C00000"/>
                </a:solidFill>
                <a:latin typeface="Calibri"/>
              </a:rPr>
              <a:t>PART 1 · PARAGRAPH SHAPES IN THE MODEL TEXT</a:t>
            </a:r>
          </a:p>
        </p:txBody>
      </p:sp>
      <p:sp>
        <p:nvSpPr>
          <p:cNvPr id="4" name="Rounded Rectangle 3"/>
          <p:cNvSpPr/>
          <p:nvPr/>
        </p:nvSpPr>
        <p:spPr>
          <a:xfrm>
            <a:off x="548640" y="1371600"/>
            <a:ext cx="5852160" cy="4892040"/>
          </a:xfrm>
          <a:prstGeom prst="roundRect">
            <a:avLst>
              <a:gd name="adj" fmla="val 6000"/>
            </a:avLst>
          </a:prstGeom>
          <a:solidFill>
            <a:srgbClr val="F7F9FC"/>
          </a:solidFill>
          <a:ln w="12700">
            <a:solidFill>
              <a:srgbClr val="DDE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 name="Oval 4"/>
          <p:cNvSpPr/>
          <p:nvPr/>
        </p:nvSpPr>
        <p:spPr>
          <a:xfrm>
            <a:off x="777240" y="1572768"/>
            <a:ext cx="548640" cy="548640"/>
          </a:xfrm>
          <a:prstGeom prst="ellipse">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300"/>
              </a:spcAft>
            </a:pPr>
            <a:r>
              <a:rPr sz="1500" b="1" i="0">
                <a:solidFill>
                  <a:srgbClr val="FFFFFF"/>
                </a:solidFill>
                <a:latin typeface="Calibri"/>
              </a:rPr>
              <a:t>¶5</a:t>
            </a:r>
          </a:p>
        </p:txBody>
      </p:sp>
      <p:sp>
        <p:nvSpPr>
          <p:cNvPr id="6" name="TextBox 5"/>
          <p:cNvSpPr txBox="1"/>
          <p:nvPr/>
        </p:nvSpPr>
        <p:spPr>
          <a:xfrm>
            <a:off x="1463040" y="1572768"/>
            <a:ext cx="4754880" cy="548640"/>
          </a:xfrm>
          <a:prstGeom prst="rect">
            <a:avLst/>
          </a:prstGeom>
          <a:noFill/>
        </p:spPr>
        <p:txBody>
          <a:bodyPr wrap="square" lIns="0" tIns="0" rIns="0" bIns="0" anchor="ctr">
            <a:spAutoFit/>
          </a:bodyPr>
          <a:lstStyle/>
          <a:p>
            <a:pPr algn="l">
              <a:spcAft>
                <a:spcPts val="400"/>
              </a:spcAft>
            </a:pPr>
            <a:r>
              <a:rPr sz="2350" b="1" i="0">
                <a:solidFill>
                  <a:srgbClr val="1F4E79"/>
                </a:solidFill>
                <a:latin typeface="Calibri"/>
              </a:rPr>
              <a:t>A pyramid with a bookcase inside</a:t>
            </a:r>
          </a:p>
        </p:txBody>
      </p:sp>
      <p:sp>
        <p:nvSpPr>
          <p:cNvPr id="7" name="Freeform 6"/>
          <p:cNvSpPr/>
          <p:nvPr/>
        </p:nvSpPr>
        <p:spPr>
          <a:xfrm>
            <a:off x="2103120" y="2514600"/>
            <a:ext cx="2743200" cy="960120"/>
          </a:xfrm>
          <a:custGeom>
            <a:avLst/>
            <a:gdLst/>
            <a:ahLst/>
            <a:cxnLst/>
            <a:rect l="l" t="t" r="r" b="b"/>
            <a:pathLst>
              <a:path w="2743200" h="960120">
                <a:moveTo>
                  <a:pt x="1371600" y="0"/>
                </a:moveTo>
                <a:lnTo>
                  <a:pt x="2743200" y="960120"/>
                </a:lnTo>
                <a:lnTo>
                  <a:pt x="0" y="960120"/>
                </a:lnTo>
                <a:close/>
              </a:path>
            </a:pathLst>
          </a:custGeom>
          <a:solidFill>
            <a:srgbClr val="FBE3E3"/>
          </a:solidFill>
          <a:ln w="254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4480560" y="2514600"/>
            <a:ext cx="1691639" cy="720090"/>
          </a:xfrm>
          <a:prstGeom prst="rect">
            <a:avLst/>
          </a:prstGeom>
          <a:noFill/>
        </p:spPr>
        <p:txBody>
          <a:bodyPr wrap="square" lIns="18288" tIns="18288" rIns="18288" bIns="18288" anchor="ctr">
            <a:spAutoFit/>
          </a:bodyPr>
          <a:lstStyle/>
          <a:p>
            <a:pPr algn="l">
              <a:spcAft>
                <a:spcPts val="400"/>
              </a:spcAft>
            </a:pPr>
            <a:r>
              <a:rPr sz="1400" b="1" i="0">
                <a:solidFill>
                  <a:srgbClr val="C00000"/>
                </a:solidFill>
                <a:latin typeface="Calibri"/>
              </a:rPr>
              <a:t>Households overpay, know it, and still stay put</a:t>
            </a:r>
          </a:p>
        </p:txBody>
      </p:sp>
      <p:sp>
        <p:nvSpPr>
          <p:cNvPr id="9" name="TextBox 8"/>
          <p:cNvSpPr txBox="1"/>
          <p:nvPr/>
        </p:nvSpPr>
        <p:spPr>
          <a:xfrm>
            <a:off x="777240" y="2606040"/>
            <a:ext cx="1691640" cy="672084"/>
          </a:xfrm>
          <a:prstGeom prst="rect">
            <a:avLst/>
          </a:prstGeom>
          <a:noFill/>
        </p:spPr>
        <p:txBody>
          <a:bodyPr wrap="square" lIns="18288" tIns="18288" rIns="18288" bIns="18288" anchor="ctr">
            <a:spAutoFit/>
          </a:bodyPr>
          <a:lstStyle/>
          <a:p>
            <a:pPr algn="r">
              <a:spcAft>
                <a:spcPts val="400"/>
              </a:spcAft>
            </a:pPr>
            <a:r>
              <a:rPr sz="1700" b="0" i="1">
                <a:solidFill>
                  <a:srgbClr val="595959"/>
                </a:solidFill>
                <a:latin typeface="Calibri"/>
              </a:rPr>
              <a:t>Overarching opening sentence</a:t>
            </a:r>
          </a:p>
        </p:txBody>
      </p:sp>
      <p:sp>
        <p:nvSpPr>
          <p:cNvPr id="10" name="Rectangle 9"/>
          <p:cNvSpPr/>
          <p:nvPr/>
        </p:nvSpPr>
        <p:spPr>
          <a:xfrm>
            <a:off x="777240" y="3584448"/>
            <a:ext cx="1725168" cy="2221991"/>
          </a:xfrm>
          <a:prstGeom prst="rect">
            <a:avLst/>
          </a:prstGeom>
          <a:solidFill>
            <a:srgbClr val="DCE8F4"/>
          </a:solidFill>
          <a:ln w="12700">
            <a:solidFill>
              <a:srgbClr val="1F4E79"/>
            </a:solidFill>
          </a:ln>
          <a:effectLst/>
        </p:spPr>
        <p:style>
          <a:lnRef idx="1">
            <a:schemeClr val="accent1"/>
          </a:lnRef>
          <a:fillRef idx="3">
            <a:schemeClr val="accent1"/>
          </a:fillRef>
          <a:effectRef idx="2">
            <a:schemeClr val="accent1"/>
          </a:effectRef>
          <a:fontRef idx="minor">
            <a:schemeClr val="lt1"/>
          </a:fontRef>
        </p:style>
        <p:txBody>
          <a:bodyPr wrap="square" lIns="54864" tIns="32918" rIns="54864" bIns="32918" rtlCol="0" anchor="ctr"/>
          <a:lstStyle/>
          <a:p>
            <a:pPr algn="ctr">
              <a:spcAft>
                <a:spcPts val="300"/>
              </a:spcAft>
            </a:pPr>
            <a:r>
              <a:rPr sz="2150" b="1" i="0">
                <a:solidFill>
                  <a:srgbClr val="1F4E79"/>
                </a:solidFill>
                <a:latin typeface="Calibri"/>
              </a:rPr>
              <a:t>“Only 14% …”</a:t>
            </a:r>
          </a:p>
          <a:p>
            <a:pPr algn="ctr">
              <a:spcAft>
                <a:spcPts val="300"/>
              </a:spcAft>
            </a:pPr>
            <a:r>
              <a:rPr sz="2000" b="0" i="0">
                <a:solidFill>
                  <a:srgbClr val="262626"/>
                </a:solidFill>
                <a:latin typeface="Calibri"/>
              </a:rPr>
              <a:t>few switch; non-switchers overpay €240 a year</a:t>
            </a:r>
          </a:p>
        </p:txBody>
      </p:sp>
      <p:sp>
        <p:nvSpPr>
          <p:cNvPr id="11" name="Rectangle 10"/>
          <p:cNvSpPr/>
          <p:nvPr/>
        </p:nvSpPr>
        <p:spPr>
          <a:xfrm>
            <a:off x="2612136" y="3584448"/>
            <a:ext cx="1725168" cy="2221991"/>
          </a:xfrm>
          <a:prstGeom prst="rect">
            <a:avLst/>
          </a:prstGeom>
          <a:solidFill>
            <a:srgbClr val="DCE8F4"/>
          </a:solidFill>
          <a:ln w="12700">
            <a:solidFill>
              <a:srgbClr val="1F4E79"/>
            </a:solidFill>
          </a:ln>
          <a:effectLst/>
        </p:spPr>
        <p:style>
          <a:lnRef idx="1">
            <a:schemeClr val="accent1"/>
          </a:lnRef>
          <a:fillRef idx="3">
            <a:schemeClr val="accent1"/>
          </a:fillRef>
          <a:effectRef idx="2">
            <a:schemeClr val="accent1"/>
          </a:effectRef>
          <a:fontRef idx="minor">
            <a:schemeClr val="lt1"/>
          </a:fontRef>
        </p:style>
        <p:txBody>
          <a:bodyPr wrap="square" lIns="54864" tIns="32918" rIns="54864" bIns="32918" rtlCol="0" anchor="ctr"/>
          <a:lstStyle/>
          <a:p>
            <a:pPr algn="ctr">
              <a:spcAft>
                <a:spcPts val="300"/>
              </a:spcAft>
            </a:pPr>
            <a:r>
              <a:rPr sz="2150" b="1" i="0">
                <a:solidFill>
                  <a:srgbClr val="1F4E79"/>
                </a:solidFill>
                <a:latin typeface="Calibri"/>
              </a:rPr>
              <a:t>“Yet …”</a:t>
            </a:r>
          </a:p>
          <a:p>
            <a:pPr algn="ctr">
              <a:spcAft>
                <a:spcPts val="300"/>
              </a:spcAft>
            </a:pPr>
            <a:r>
              <a:rPr sz="2000" b="0" i="0">
                <a:solidFill>
                  <a:srgbClr val="262626"/>
                </a:solidFill>
                <a:latin typeface="Calibri"/>
              </a:rPr>
              <a:t>not information but hassle and distrust</a:t>
            </a:r>
          </a:p>
        </p:txBody>
      </p:sp>
      <p:sp>
        <p:nvSpPr>
          <p:cNvPr id="12" name="Rectangle 11"/>
          <p:cNvSpPr/>
          <p:nvPr/>
        </p:nvSpPr>
        <p:spPr>
          <a:xfrm>
            <a:off x="4447032" y="3584448"/>
            <a:ext cx="1725168" cy="2221991"/>
          </a:xfrm>
          <a:prstGeom prst="rect">
            <a:avLst/>
          </a:prstGeom>
          <a:solidFill>
            <a:srgbClr val="DCE8F4"/>
          </a:solidFill>
          <a:ln w="12700">
            <a:solidFill>
              <a:srgbClr val="1F4E79"/>
            </a:solidFill>
          </a:ln>
          <a:effectLst/>
        </p:spPr>
        <p:style>
          <a:lnRef idx="1">
            <a:schemeClr val="accent1"/>
          </a:lnRef>
          <a:fillRef idx="3">
            <a:schemeClr val="accent1"/>
          </a:fillRef>
          <a:effectRef idx="2">
            <a:schemeClr val="accent1"/>
          </a:effectRef>
          <a:fontRef idx="minor">
            <a:schemeClr val="lt1"/>
          </a:fontRef>
        </p:style>
        <p:txBody>
          <a:bodyPr wrap="square" lIns="54864" tIns="32918" rIns="54864" bIns="32918" rtlCol="0" anchor="ctr"/>
          <a:lstStyle/>
          <a:p>
            <a:pPr algn="ctr">
              <a:spcAft>
                <a:spcPts val="300"/>
              </a:spcAft>
            </a:pPr>
            <a:r>
              <a:rPr sz="2150" b="1" i="0">
                <a:solidFill>
                  <a:srgbClr val="1F4E79"/>
                </a:solidFill>
                <a:latin typeface="Calibri"/>
              </a:rPr>
              <a:t>“In line with this …”</a:t>
            </a:r>
          </a:p>
          <a:p>
            <a:pPr algn="ctr">
              <a:spcAft>
                <a:spcPts val="300"/>
              </a:spcAft>
            </a:pPr>
            <a:r>
              <a:rPr sz="2000" b="0" i="0">
                <a:solidFill>
                  <a:srgbClr val="262626"/>
                </a:solidFill>
                <a:latin typeface="Calibri"/>
              </a:rPr>
              <a:t>the letter had a modest effect (8% vs 5%)</a:t>
            </a:r>
          </a:p>
        </p:txBody>
      </p:sp>
      <p:sp>
        <p:nvSpPr>
          <p:cNvPr id="13" name="TextBox 12"/>
          <p:cNvSpPr txBox="1"/>
          <p:nvPr/>
        </p:nvSpPr>
        <p:spPr>
          <a:xfrm>
            <a:off x="6720840" y="1371600"/>
            <a:ext cx="4892040" cy="320040"/>
          </a:xfrm>
          <a:prstGeom prst="rect">
            <a:avLst/>
          </a:prstGeom>
          <a:noFill/>
        </p:spPr>
        <p:txBody>
          <a:bodyPr wrap="square" lIns="0" tIns="0" rIns="0" bIns="0" anchor="t">
            <a:spAutoFit/>
          </a:bodyPr>
          <a:lstStyle/>
          <a:p>
            <a:pPr algn="l">
              <a:spcAft>
                <a:spcPts val="400"/>
              </a:spcAft>
            </a:pPr>
            <a:r>
              <a:rPr sz="1100" b="1" i="0">
                <a:solidFill>
                  <a:srgbClr val="595959"/>
                </a:solidFill>
                <a:latin typeface="Calibri"/>
              </a:rPr>
              <a:t>THE TEXT</a:t>
            </a:r>
          </a:p>
        </p:txBody>
      </p:sp>
      <p:sp>
        <p:nvSpPr>
          <p:cNvPr id="14" name="TextBox 13"/>
          <p:cNvSpPr txBox="1"/>
          <p:nvPr/>
        </p:nvSpPr>
        <p:spPr>
          <a:xfrm>
            <a:off x="6720840" y="1691640"/>
            <a:ext cx="4892040" cy="3336649"/>
          </a:xfrm>
          <a:prstGeom prst="rect">
            <a:avLst/>
          </a:prstGeom>
          <a:noFill/>
        </p:spPr>
        <p:txBody>
          <a:bodyPr wrap="square" lIns="0" tIns="0" rIns="0" bIns="0" anchor="t">
            <a:spAutoFit/>
          </a:bodyPr>
          <a:lstStyle/>
          <a:p>
            <a:pPr algn="l">
              <a:lnSpc>
                <a:spcPct val="105000"/>
              </a:lnSpc>
              <a:spcAft>
                <a:spcPts val="400"/>
              </a:spcAft>
            </a:pPr>
            <a:r>
              <a:rPr sz="1400" b="1" i="0">
                <a:solidFill>
                  <a:srgbClr val="C00000"/>
                </a:solidFill>
                <a:latin typeface="Calibri"/>
              </a:rPr>
              <a:t>Our results point to a clear pattern: households overpay, know it, and still stay put.</a:t>
            </a:r>
            <a:r>
              <a:rPr sz="1400" b="0" i="0">
                <a:solidFill>
                  <a:srgbClr val="262626"/>
                </a:solidFill>
                <a:latin typeface="Calibri"/>
              </a:rPr>
              <a:t> Only 14% of households switched at least once in three years. Those that never switched paid on average €240 a year more than on the cheapest comparable contract. Yet lack of information was not the main barrier. Almost two-thirds of non-switchers knew that they could save money by changing supplier. Asked why they stayed, they mostly mentioned the expected hassle of switching and distrust of unfamiliar suppliers. In line with this, the personalised letter had only a modest effect. Within six months, 8% of households that received the letter switched, compared with 5% of those that did not. Moreover, the effect was concentrated among younger and more highly educated households. Older and low-income households, who often overpay the most, hardly responded.</a:t>
            </a:r>
          </a:p>
        </p:txBody>
      </p:sp>
      <p:sp>
        <p:nvSpPr>
          <p:cNvPr id="15" name="Rounded Rectangle 14"/>
          <p:cNvSpPr/>
          <p:nvPr/>
        </p:nvSpPr>
        <p:spPr>
          <a:xfrm>
            <a:off x="6720840" y="5165449"/>
            <a:ext cx="4892040" cy="1098190"/>
          </a:xfrm>
          <a:prstGeom prst="roundRect">
            <a:avLst>
              <a:gd name="adj" fmla="val 6000"/>
            </a:avLst>
          </a:prstGeom>
          <a:solidFill>
            <a:srgbClr val="FBE3E3"/>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98755" rIns="164592" bIns="98755" rtlCol="0" anchor="ctr"/>
          <a:lstStyle/>
          <a:p>
            <a:pPr algn="l">
              <a:spcAft>
                <a:spcPts val="300"/>
              </a:spcAft>
            </a:pPr>
            <a:r>
              <a:rPr sz="1250" b="1" i="0">
                <a:solidFill>
                  <a:srgbClr val="C00000"/>
                </a:solidFill>
                <a:latin typeface="Calibri"/>
              </a:rPr>
              <a:t>Why this shape?  </a:t>
            </a:r>
            <a:r>
              <a:rPr sz="1250" b="0" i="0">
                <a:solidFill>
                  <a:srgbClr val="262626"/>
                </a:solidFill>
                <a:latin typeface="Calibri"/>
              </a:rPr>
              <a:t>The overarching first sentence summarises all findings. Three findings follow side by side, each with a signal word: “Only 14%”, “Yet”, “In line with this”. The Golden Rule at paragraph level.</a:t>
            </a:r>
          </a:p>
        </p:txBody>
      </p:sp>
      <p:sp>
        <p:nvSpPr>
          <p:cNvPr id="16" name="TextBox 15"/>
          <p:cNvSpPr txBox="1"/>
          <p:nvPr/>
        </p:nvSpPr>
        <p:spPr>
          <a:xfrm>
            <a:off x="548640" y="6446520"/>
            <a:ext cx="7315200" cy="274320"/>
          </a:xfrm>
          <a:prstGeom prst="rect">
            <a:avLst/>
          </a:prstGeom>
          <a:noFill/>
        </p:spPr>
        <p:txBody>
          <a:bodyPr wrap="square" lIns="0" tIns="0" rIns="0" bIns="0" anchor="t">
            <a:spAutoFit/>
          </a:bodyPr>
          <a:lstStyle/>
          <a:p>
            <a:pPr algn="l">
              <a:spcAft>
                <a:spcPts val="400"/>
              </a:spcAft>
            </a:pPr>
            <a:r>
              <a:rPr sz="1000" b="0" i="1">
                <a:solidFill>
                  <a:srgbClr val="8C8C8C"/>
                </a:solidFill>
                <a:latin typeface="Calibri"/>
              </a:rPr>
              <a:t>The study and all figures in this text are fictional.</a:t>
            </a:r>
          </a:p>
        </p:txBody>
      </p:sp>
      <p:sp>
        <p:nvSpPr>
          <p:cNvPr id="17" name="TextBox 16"/>
          <p:cNvSpPr txBox="1"/>
          <p:nvPr/>
        </p:nvSpPr>
        <p:spPr>
          <a:xfrm>
            <a:off x="7955279" y="6473952"/>
            <a:ext cx="3685032" cy="274320"/>
          </a:xfrm>
          <a:prstGeom prst="rect">
            <a:avLst/>
          </a:prstGeom>
          <a:noFill/>
        </p:spPr>
        <p:txBody>
          <a:bodyPr wrap="square" lIns="0" tIns="0" rIns="0" bIns="0" anchor="t">
            <a:spAutoFit/>
          </a:bodyPr>
          <a:lstStyle/>
          <a:p>
            <a:pPr algn="r">
              <a:spcAft>
                <a:spcPts val="400"/>
              </a:spcAft>
            </a:pPr>
            <a:r>
              <a:rPr sz="1000" b="0" i="0">
                <a:solidFill>
                  <a:srgbClr val="8C8C8C"/>
                </a:solidFill>
                <a:latin typeface="Calibri"/>
              </a:rPr>
              <a:t>wetenschappelijkschrijven.nl   </a:t>
            </a:r>
            <a:r>
              <a:rPr sz="1000" b="1" i="0">
                <a:solidFill>
                  <a:srgbClr val="1F3864"/>
                </a:solidFill>
                <a:latin typeface="Calibri"/>
              </a:rPr>
              <a:t>23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640" y="411480"/>
            <a:ext cx="11064240" cy="658368"/>
          </a:xfrm>
        </p:spPr>
        <p:txBody>
          <a:bodyPr wrap="square" lIns="18288" rIns="18288" anchor="ctr"/>
          <a:lstStyle/>
          <a:p>
            <a:pPr algn="l"/>
            <a:r>
              <a:rPr sz="3200" b="1">
                <a:solidFill>
                  <a:srgbClr val="1F3864"/>
                </a:solidFill>
                <a:latin typeface="Calibri"/>
              </a:rPr>
              <a:t>Paragraph 6: the pyramid</a:t>
            </a:r>
          </a:p>
        </p:txBody>
      </p:sp>
      <p:sp>
        <p:nvSpPr>
          <p:cNvPr id="3" name="TextBox 2"/>
          <p:cNvSpPr txBox="1"/>
          <p:nvPr/>
        </p:nvSpPr>
        <p:spPr>
          <a:xfrm>
            <a:off x="566928" y="201168"/>
            <a:ext cx="9144000" cy="274320"/>
          </a:xfrm>
          <a:prstGeom prst="rect">
            <a:avLst/>
          </a:prstGeom>
          <a:noFill/>
        </p:spPr>
        <p:txBody>
          <a:bodyPr wrap="square" lIns="0" tIns="0" rIns="0" bIns="0" anchor="t">
            <a:spAutoFit/>
          </a:bodyPr>
          <a:lstStyle/>
          <a:p>
            <a:pPr algn="l">
              <a:spcAft>
                <a:spcPts val="400"/>
              </a:spcAft>
            </a:pPr>
            <a:r>
              <a:rPr sz="1200" b="1" i="0">
                <a:solidFill>
                  <a:srgbClr val="C00000"/>
                </a:solidFill>
                <a:latin typeface="Calibri"/>
              </a:rPr>
              <a:t>PART 1 · PARAGRAPH SHAPES IN THE MODEL TEXT</a:t>
            </a:r>
          </a:p>
        </p:txBody>
      </p:sp>
      <p:sp>
        <p:nvSpPr>
          <p:cNvPr id="4" name="Rounded Rectangle 3"/>
          <p:cNvSpPr/>
          <p:nvPr/>
        </p:nvSpPr>
        <p:spPr>
          <a:xfrm>
            <a:off x="548640" y="1371600"/>
            <a:ext cx="5852160" cy="4892040"/>
          </a:xfrm>
          <a:prstGeom prst="roundRect">
            <a:avLst>
              <a:gd name="adj" fmla="val 6000"/>
            </a:avLst>
          </a:prstGeom>
          <a:solidFill>
            <a:srgbClr val="F7F9FC"/>
          </a:solidFill>
          <a:ln w="12700">
            <a:solidFill>
              <a:srgbClr val="DDE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 name="Oval 4"/>
          <p:cNvSpPr/>
          <p:nvPr/>
        </p:nvSpPr>
        <p:spPr>
          <a:xfrm>
            <a:off x="777240" y="1572768"/>
            <a:ext cx="548640" cy="548640"/>
          </a:xfrm>
          <a:prstGeom prst="ellipse">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300"/>
              </a:spcAft>
            </a:pPr>
            <a:r>
              <a:rPr sz="1500" b="1" i="0">
                <a:solidFill>
                  <a:srgbClr val="FFFFFF"/>
                </a:solidFill>
                <a:latin typeface="Calibri"/>
              </a:rPr>
              <a:t>¶6</a:t>
            </a:r>
          </a:p>
        </p:txBody>
      </p:sp>
      <p:sp>
        <p:nvSpPr>
          <p:cNvPr id="6" name="TextBox 5"/>
          <p:cNvSpPr txBox="1"/>
          <p:nvPr/>
        </p:nvSpPr>
        <p:spPr>
          <a:xfrm>
            <a:off x="1463040" y="1572768"/>
            <a:ext cx="4754880" cy="548640"/>
          </a:xfrm>
          <a:prstGeom prst="rect">
            <a:avLst/>
          </a:prstGeom>
          <a:noFill/>
        </p:spPr>
        <p:txBody>
          <a:bodyPr wrap="square" lIns="0" tIns="0" rIns="0" bIns="0" anchor="ctr">
            <a:spAutoFit/>
          </a:bodyPr>
          <a:lstStyle/>
          <a:p>
            <a:pPr algn="l">
              <a:spcAft>
                <a:spcPts val="400"/>
              </a:spcAft>
            </a:pPr>
            <a:r>
              <a:rPr sz="2350" b="1" i="0">
                <a:solidFill>
                  <a:srgbClr val="1F4E79"/>
                </a:solidFill>
                <a:latin typeface="Calibri"/>
              </a:rPr>
              <a:t>The pyramid</a:t>
            </a:r>
          </a:p>
        </p:txBody>
      </p:sp>
      <p:sp>
        <p:nvSpPr>
          <p:cNvPr id="7" name="Freeform 6"/>
          <p:cNvSpPr/>
          <p:nvPr/>
        </p:nvSpPr>
        <p:spPr>
          <a:xfrm>
            <a:off x="1657349" y="2514600"/>
            <a:ext cx="525780" cy="822960"/>
          </a:xfrm>
          <a:custGeom>
            <a:avLst/>
            <a:gdLst/>
            <a:ahLst/>
            <a:cxnLst/>
            <a:rect l="l" t="t" r="r" b="b"/>
            <a:pathLst>
              <a:path w="525780" h="822960">
                <a:moveTo>
                  <a:pt x="262890" y="0"/>
                </a:moveTo>
                <a:lnTo>
                  <a:pt x="525780" y="822960"/>
                </a:lnTo>
                <a:lnTo>
                  <a:pt x="0" y="822960"/>
                </a:lnTo>
                <a:close/>
              </a:path>
            </a:pathLst>
          </a:custGeom>
          <a:solidFill>
            <a:srgbClr val="FBE3E3"/>
          </a:solidFill>
          <a:ln w="254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8" name="Connector 7"/>
          <p:cNvCxnSpPr/>
          <p:nvPr/>
        </p:nvCxnSpPr>
        <p:spPr>
          <a:xfrm>
            <a:off x="2106548" y="2926080"/>
            <a:ext cx="1139572" cy="0"/>
          </a:xfrm>
          <a:prstGeom prst="line">
            <a:avLst/>
          </a:prstGeom>
          <a:ln w="12700">
            <a:solidFill>
              <a:srgbClr val="A6A6A6"/>
            </a:solidFill>
            <a:prstDash val="sysDot"/>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3291840" y="2514600"/>
            <a:ext cx="3017520" cy="822960"/>
          </a:xfrm>
          <a:prstGeom prst="rect">
            <a:avLst/>
          </a:prstGeom>
          <a:noFill/>
        </p:spPr>
        <p:txBody>
          <a:bodyPr wrap="square" lIns="18288" tIns="18288" rIns="18288" bIns="18288" anchor="ctr">
            <a:spAutoFit/>
          </a:bodyPr>
          <a:lstStyle/>
          <a:p>
            <a:pPr algn="l">
              <a:spcAft>
                <a:spcPts val="0"/>
              </a:spcAft>
            </a:pPr>
            <a:r>
              <a:rPr sz="1850" b="1" i="0">
                <a:solidFill>
                  <a:srgbClr val="C00000"/>
                </a:solidFill>
                <a:latin typeface="Calibri"/>
              </a:rPr>
              <a:t>The barrier is effort and trust, not knowledge</a:t>
            </a:r>
          </a:p>
        </p:txBody>
      </p:sp>
      <p:sp>
        <p:nvSpPr>
          <p:cNvPr id="10" name="Freeform 9"/>
          <p:cNvSpPr/>
          <p:nvPr/>
        </p:nvSpPr>
        <p:spPr>
          <a:xfrm>
            <a:off x="1394459" y="3337560"/>
            <a:ext cx="1051561" cy="822960"/>
          </a:xfrm>
          <a:custGeom>
            <a:avLst/>
            <a:gdLst/>
            <a:ahLst/>
            <a:cxnLst/>
            <a:rect l="l" t="t" r="r" b="b"/>
            <a:pathLst>
              <a:path w="1051561" h="822960">
                <a:moveTo>
                  <a:pt x="262890" y="0"/>
                </a:moveTo>
                <a:lnTo>
                  <a:pt x="788670" y="0"/>
                </a:lnTo>
                <a:lnTo>
                  <a:pt x="1051561" y="822960"/>
                </a:lnTo>
                <a:lnTo>
                  <a:pt x="0" y="822960"/>
                </a:lnTo>
                <a:close/>
              </a:path>
            </a:pathLst>
          </a:custGeom>
          <a:solidFill>
            <a:srgbClr val="DCE8F4"/>
          </a:solidFill>
          <a:ln w="15875">
            <a:solidFill>
              <a:srgbClr val="1F4E7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11" name="Connector 10"/>
          <p:cNvCxnSpPr/>
          <p:nvPr/>
        </p:nvCxnSpPr>
        <p:spPr>
          <a:xfrm>
            <a:off x="2369438" y="3749039"/>
            <a:ext cx="876682" cy="0"/>
          </a:xfrm>
          <a:prstGeom prst="line">
            <a:avLst/>
          </a:prstGeom>
          <a:ln w="12700">
            <a:solidFill>
              <a:srgbClr val="A6A6A6"/>
            </a:solidFill>
            <a:prstDash val="sysDot"/>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3291840" y="3337560"/>
            <a:ext cx="3017520" cy="822960"/>
          </a:xfrm>
          <a:prstGeom prst="rect">
            <a:avLst/>
          </a:prstGeom>
          <a:noFill/>
        </p:spPr>
        <p:txBody>
          <a:bodyPr wrap="square" lIns="18288" tIns="18288" rIns="18288" bIns="18288" anchor="ctr">
            <a:spAutoFit/>
          </a:bodyPr>
          <a:lstStyle/>
          <a:p>
            <a:pPr algn="l">
              <a:spcAft>
                <a:spcPts val="0"/>
              </a:spcAft>
            </a:pPr>
            <a:r>
              <a:rPr sz="1850" b="0" i="0">
                <a:solidFill>
                  <a:srgbClr val="262626"/>
                </a:solidFill>
                <a:latin typeface="Calibri"/>
              </a:rPr>
              <a:t>Information helps only those inclined to act</a:t>
            </a:r>
          </a:p>
        </p:txBody>
      </p:sp>
      <p:sp>
        <p:nvSpPr>
          <p:cNvPr id="13" name="Freeform 12"/>
          <p:cNvSpPr/>
          <p:nvPr/>
        </p:nvSpPr>
        <p:spPr>
          <a:xfrm>
            <a:off x="1131569" y="4160520"/>
            <a:ext cx="1577340" cy="822960"/>
          </a:xfrm>
          <a:custGeom>
            <a:avLst/>
            <a:gdLst/>
            <a:ahLst/>
            <a:cxnLst/>
            <a:rect l="l" t="t" r="r" b="b"/>
            <a:pathLst>
              <a:path w="1577340" h="822960">
                <a:moveTo>
                  <a:pt x="262890" y="0"/>
                </a:moveTo>
                <a:lnTo>
                  <a:pt x="1314451" y="0"/>
                </a:lnTo>
                <a:lnTo>
                  <a:pt x="1577340" y="822960"/>
                </a:lnTo>
                <a:lnTo>
                  <a:pt x="0" y="822960"/>
                </a:lnTo>
                <a:close/>
              </a:path>
            </a:pathLst>
          </a:custGeom>
          <a:solidFill>
            <a:srgbClr val="DCE8F4"/>
          </a:solidFill>
          <a:ln w="15875">
            <a:solidFill>
              <a:srgbClr val="1F4E7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14" name="Connector 13"/>
          <p:cNvCxnSpPr/>
          <p:nvPr/>
        </p:nvCxnSpPr>
        <p:spPr>
          <a:xfrm>
            <a:off x="2632328" y="4572000"/>
            <a:ext cx="613792" cy="0"/>
          </a:xfrm>
          <a:prstGeom prst="line">
            <a:avLst/>
          </a:prstGeom>
          <a:ln w="12700">
            <a:solidFill>
              <a:srgbClr val="A6A6A6"/>
            </a:solidFill>
            <a:prstDash val="sysDot"/>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3291840" y="4160520"/>
            <a:ext cx="3017520" cy="822960"/>
          </a:xfrm>
          <a:prstGeom prst="rect">
            <a:avLst/>
          </a:prstGeom>
          <a:noFill/>
        </p:spPr>
        <p:txBody>
          <a:bodyPr wrap="square" lIns="18288" tIns="18288" rIns="18288" bIns="18288" anchor="ctr">
            <a:spAutoFit/>
          </a:bodyPr>
          <a:lstStyle/>
          <a:p>
            <a:pPr algn="l">
              <a:spcAft>
                <a:spcPts val="0"/>
              </a:spcAft>
            </a:pPr>
            <a:r>
              <a:rPr sz="1850" b="0" i="0">
                <a:solidFill>
                  <a:srgbClr val="262626"/>
                </a:solidFill>
                <a:latin typeface="Calibri"/>
              </a:rPr>
              <a:t>For policy: information alone won’t do</a:t>
            </a:r>
          </a:p>
        </p:txBody>
      </p:sp>
      <p:sp>
        <p:nvSpPr>
          <p:cNvPr id="16" name="Freeform 15"/>
          <p:cNvSpPr/>
          <p:nvPr/>
        </p:nvSpPr>
        <p:spPr>
          <a:xfrm>
            <a:off x="868679" y="4983480"/>
            <a:ext cx="2103120" cy="822960"/>
          </a:xfrm>
          <a:custGeom>
            <a:avLst/>
            <a:gdLst/>
            <a:ahLst/>
            <a:cxnLst/>
            <a:rect l="l" t="t" r="r" b="b"/>
            <a:pathLst>
              <a:path w="2103120" h="822960">
                <a:moveTo>
                  <a:pt x="262890" y="0"/>
                </a:moveTo>
                <a:lnTo>
                  <a:pt x="1840230" y="0"/>
                </a:lnTo>
                <a:lnTo>
                  <a:pt x="2103120" y="822960"/>
                </a:lnTo>
                <a:lnTo>
                  <a:pt x="0" y="822960"/>
                </a:lnTo>
                <a:close/>
              </a:path>
            </a:pathLst>
          </a:custGeom>
          <a:solidFill>
            <a:srgbClr val="DCE8F4"/>
          </a:solidFill>
          <a:ln w="15875">
            <a:solidFill>
              <a:srgbClr val="1F4E7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17" name="Connector 16"/>
          <p:cNvCxnSpPr/>
          <p:nvPr/>
        </p:nvCxnSpPr>
        <p:spPr>
          <a:xfrm>
            <a:off x="2895219" y="5394960"/>
            <a:ext cx="350901" cy="0"/>
          </a:xfrm>
          <a:prstGeom prst="line">
            <a:avLst/>
          </a:prstGeom>
          <a:ln w="12700">
            <a:solidFill>
              <a:srgbClr val="A6A6A6"/>
            </a:solidFill>
            <a:prstDash val="sysDot"/>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3291840" y="4983480"/>
            <a:ext cx="3017520" cy="822960"/>
          </a:xfrm>
          <a:prstGeom prst="rect">
            <a:avLst/>
          </a:prstGeom>
          <a:noFill/>
        </p:spPr>
        <p:txBody>
          <a:bodyPr wrap="square" lIns="18288" tIns="18288" rIns="18288" bIns="18288" anchor="ctr">
            <a:spAutoFit/>
          </a:bodyPr>
          <a:lstStyle/>
          <a:p>
            <a:pPr algn="l">
              <a:spcAft>
                <a:spcPts val="0"/>
              </a:spcAft>
            </a:pPr>
            <a:r>
              <a:rPr sz="1850" b="0" i="0">
                <a:solidFill>
                  <a:srgbClr val="262626"/>
                </a:solidFill>
                <a:latin typeface="Calibri"/>
              </a:rPr>
              <a:t>Reduce effort: auto-switching, fair default, personal help</a:t>
            </a:r>
          </a:p>
        </p:txBody>
      </p:sp>
      <p:sp>
        <p:nvSpPr>
          <p:cNvPr id="19" name="TextBox 18"/>
          <p:cNvSpPr txBox="1"/>
          <p:nvPr/>
        </p:nvSpPr>
        <p:spPr>
          <a:xfrm>
            <a:off x="6720840" y="1371600"/>
            <a:ext cx="4892040" cy="320040"/>
          </a:xfrm>
          <a:prstGeom prst="rect">
            <a:avLst/>
          </a:prstGeom>
          <a:noFill/>
        </p:spPr>
        <p:txBody>
          <a:bodyPr wrap="square" lIns="0" tIns="0" rIns="0" bIns="0" anchor="t">
            <a:spAutoFit/>
          </a:bodyPr>
          <a:lstStyle/>
          <a:p>
            <a:pPr algn="l">
              <a:spcAft>
                <a:spcPts val="400"/>
              </a:spcAft>
            </a:pPr>
            <a:r>
              <a:rPr sz="1100" b="1" i="0">
                <a:solidFill>
                  <a:srgbClr val="595959"/>
                </a:solidFill>
                <a:latin typeface="Calibri"/>
              </a:rPr>
              <a:t>THE TEXT</a:t>
            </a:r>
          </a:p>
        </p:txBody>
      </p:sp>
      <p:sp>
        <p:nvSpPr>
          <p:cNvPr id="20" name="TextBox 19"/>
          <p:cNvSpPr txBox="1"/>
          <p:nvPr/>
        </p:nvSpPr>
        <p:spPr>
          <a:xfrm>
            <a:off x="6720840" y="1691640"/>
            <a:ext cx="4892040" cy="3185838"/>
          </a:xfrm>
          <a:prstGeom prst="rect">
            <a:avLst/>
          </a:prstGeom>
          <a:noFill/>
        </p:spPr>
        <p:txBody>
          <a:bodyPr wrap="square" lIns="0" tIns="0" rIns="0" bIns="0" anchor="t">
            <a:spAutoFit/>
          </a:bodyPr>
          <a:lstStyle/>
          <a:p>
            <a:pPr algn="l">
              <a:lnSpc>
                <a:spcPct val="105000"/>
              </a:lnSpc>
              <a:spcAft>
                <a:spcPts val="400"/>
              </a:spcAft>
            </a:pPr>
            <a:r>
              <a:rPr sz="1700" b="1" i="0">
                <a:solidFill>
                  <a:srgbClr val="C00000"/>
                </a:solidFill>
                <a:latin typeface="Calibri"/>
              </a:rPr>
              <a:t>These findings suggest that the main barrier to switching is effort and trust, not knowledge.</a:t>
            </a:r>
            <a:r>
              <a:rPr sz="1700" b="0" i="0">
                <a:solidFill>
                  <a:srgbClr val="262626"/>
                </a:solidFill>
                <a:latin typeface="Calibri"/>
              </a:rPr>
              <a:t> Information helps households that are already inclined to act, but does little for those who find switching difficult or risky. For policy, this means that information campaigns alone are unlikely to raise switching substantially. Measures that reduce effort may be more effective, such as automatic switching services or a regulated, fairly priced default contract. Vulnerable households may also need personal assistance with switching.</a:t>
            </a:r>
          </a:p>
        </p:txBody>
      </p:sp>
      <p:sp>
        <p:nvSpPr>
          <p:cNvPr id="21" name="Rounded Rectangle 20"/>
          <p:cNvSpPr/>
          <p:nvPr/>
        </p:nvSpPr>
        <p:spPr>
          <a:xfrm>
            <a:off x="6720840" y="5014638"/>
            <a:ext cx="4892040" cy="1249001"/>
          </a:xfrm>
          <a:prstGeom prst="roundRect">
            <a:avLst>
              <a:gd name="adj" fmla="val 6000"/>
            </a:avLst>
          </a:prstGeom>
          <a:solidFill>
            <a:srgbClr val="FBE3E3"/>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98755" rIns="164592" bIns="98755" rtlCol="0" anchor="ctr"/>
          <a:lstStyle/>
          <a:p>
            <a:pPr algn="l">
              <a:spcAft>
                <a:spcPts val="300"/>
              </a:spcAft>
            </a:pPr>
            <a:r>
              <a:rPr sz="1500" b="1" i="0">
                <a:solidFill>
                  <a:srgbClr val="C00000"/>
                </a:solidFill>
                <a:latin typeface="Calibri"/>
              </a:rPr>
              <a:t>Why this shape?  </a:t>
            </a:r>
            <a:r>
              <a:rPr sz="1500" b="0" i="0">
                <a:solidFill>
                  <a:srgbClr val="262626"/>
                </a:solidFill>
                <a:latin typeface="Calibri"/>
              </a:rPr>
              <a:t>The key message comes first; the paragraph then works down from interpretation to concrete measures. “For policy, this means” marks the step to implications.</a:t>
            </a:r>
          </a:p>
        </p:txBody>
      </p:sp>
      <p:sp>
        <p:nvSpPr>
          <p:cNvPr id="22" name="TextBox 21"/>
          <p:cNvSpPr txBox="1"/>
          <p:nvPr/>
        </p:nvSpPr>
        <p:spPr>
          <a:xfrm>
            <a:off x="548640" y="6446520"/>
            <a:ext cx="7315200" cy="274320"/>
          </a:xfrm>
          <a:prstGeom prst="rect">
            <a:avLst/>
          </a:prstGeom>
          <a:noFill/>
        </p:spPr>
        <p:txBody>
          <a:bodyPr wrap="square" lIns="0" tIns="0" rIns="0" bIns="0" anchor="t">
            <a:spAutoFit/>
          </a:bodyPr>
          <a:lstStyle/>
          <a:p>
            <a:pPr algn="l">
              <a:spcAft>
                <a:spcPts val="400"/>
              </a:spcAft>
            </a:pPr>
            <a:r>
              <a:rPr sz="1000" b="0" i="1">
                <a:solidFill>
                  <a:srgbClr val="8C8C8C"/>
                </a:solidFill>
                <a:latin typeface="Calibri"/>
              </a:rPr>
              <a:t>The study and all figures in this text are fictional.</a:t>
            </a:r>
          </a:p>
        </p:txBody>
      </p:sp>
      <p:sp>
        <p:nvSpPr>
          <p:cNvPr id="23" name="TextBox 22"/>
          <p:cNvSpPr txBox="1"/>
          <p:nvPr/>
        </p:nvSpPr>
        <p:spPr>
          <a:xfrm>
            <a:off x="7955279" y="6473952"/>
            <a:ext cx="3685032" cy="274320"/>
          </a:xfrm>
          <a:prstGeom prst="rect">
            <a:avLst/>
          </a:prstGeom>
          <a:noFill/>
        </p:spPr>
        <p:txBody>
          <a:bodyPr wrap="square" lIns="0" tIns="0" rIns="0" bIns="0" anchor="t">
            <a:spAutoFit/>
          </a:bodyPr>
          <a:lstStyle/>
          <a:p>
            <a:pPr algn="r">
              <a:spcAft>
                <a:spcPts val="400"/>
              </a:spcAft>
            </a:pPr>
            <a:r>
              <a:rPr sz="1000" b="0" i="0">
                <a:solidFill>
                  <a:srgbClr val="8C8C8C"/>
                </a:solidFill>
                <a:latin typeface="Calibri"/>
              </a:rPr>
              <a:t>wetenschappelijkschrijven.nl   </a:t>
            </a:r>
            <a:r>
              <a:rPr sz="1000" b="1" i="0">
                <a:solidFill>
                  <a:srgbClr val="1F3864"/>
                </a:solidFill>
                <a:latin typeface="Calibri"/>
              </a:rPr>
              <a:t>24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640" y="411480"/>
            <a:ext cx="11064240" cy="658368"/>
          </a:xfrm>
        </p:spPr>
        <p:txBody>
          <a:bodyPr wrap="square" lIns="18288" rIns="18288" anchor="ctr"/>
          <a:lstStyle/>
          <a:p>
            <a:pPr algn="l"/>
            <a:r>
              <a:rPr sz="3200" b="1">
                <a:solidFill>
                  <a:srgbClr val="1F3864"/>
                </a:solidFill>
                <a:latin typeface="Calibri"/>
              </a:rPr>
              <a:t>Recognise the shape</a:t>
            </a:r>
          </a:p>
        </p:txBody>
      </p:sp>
      <p:sp>
        <p:nvSpPr>
          <p:cNvPr id="3" name="TextBox 2"/>
          <p:cNvSpPr txBox="1"/>
          <p:nvPr/>
        </p:nvSpPr>
        <p:spPr>
          <a:xfrm>
            <a:off x="566928" y="201168"/>
            <a:ext cx="9144000" cy="274320"/>
          </a:xfrm>
          <a:prstGeom prst="rect">
            <a:avLst/>
          </a:prstGeom>
          <a:noFill/>
        </p:spPr>
        <p:txBody>
          <a:bodyPr wrap="square" lIns="0" tIns="0" rIns="0" bIns="0" anchor="t">
            <a:spAutoFit/>
          </a:bodyPr>
          <a:lstStyle/>
          <a:p>
            <a:pPr algn="l">
              <a:spcAft>
                <a:spcPts val="400"/>
              </a:spcAft>
            </a:pPr>
            <a:r>
              <a:rPr sz="1200" b="1" i="0">
                <a:solidFill>
                  <a:srgbClr val="C00000"/>
                </a:solidFill>
                <a:latin typeface="Calibri"/>
              </a:rPr>
              <a:t>PART 1 · FROM TEXT TO TEXT PLAN</a:t>
            </a:r>
          </a:p>
        </p:txBody>
      </p:sp>
      <p:sp>
        <p:nvSpPr>
          <p:cNvPr id="4" name="TextBox 3"/>
          <p:cNvSpPr txBox="1"/>
          <p:nvPr/>
        </p:nvSpPr>
        <p:spPr>
          <a:xfrm>
            <a:off x="1234440" y="1234440"/>
            <a:ext cx="2377440" cy="320040"/>
          </a:xfrm>
          <a:prstGeom prst="rect">
            <a:avLst/>
          </a:prstGeom>
          <a:noFill/>
        </p:spPr>
        <p:txBody>
          <a:bodyPr wrap="square" lIns="0" tIns="0" rIns="0" bIns="0" anchor="t">
            <a:spAutoFit/>
          </a:bodyPr>
          <a:lstStyle/>
          <a:p>
            <a:pPr algn="l">
              <a:spcAft>
                <a:spcPts val="400"/>
              </a:spcAft>
            </a:pPr>
            <a:r>
              <a:rPr sz="1200" b="1" i="0">
                <a:solidFill>
                  <a:srgbClr val="595959"/>
                </a:solidFill>
                <a:latin typeface="Calibri"/>
              </a:rPr>
              <a:t>Shape</a:t>
            </a:r>
          </a:p>
        </p:txBody>
      </p:sp>
      <p:sp>
        <p:nvSpPr>
          <p:cNvPr id="5" name="TextBox 4"/>
          <p:cNvSpPr txBox="1"/>
          <p:nvPr/>
        </p:nvSpPr>
        <p:spPr>
          <a:xfrm>
            <a:off x="3383280" y="1234440"/>
            <a:ext cx="2743200" cy="320040"/>
          </a:xfrm>
          <a:prstGeom prst="rect">
            <a:avLst/>
          </a:prstGeom>
          <a:noFill/>
        </p:spPr>
        <p:txBody>
          <a:bodyPr wrap="square" lIns="0" tIns="0" rIns="0" bIns="0" anchor="t">
            <a:spAutoFit/>
          </a:bodyPr>
          <a:lstStyle/>
          <a:p>
            <a:pPr algn="l">
              <a:spcAft>
                <a:spcPts val="400"/>
              </a:spcAft>
            </a:pPr>
            <a:r>
              <a:rPr sz="1200" b="1" i="0">
                <a:solidFill>
                  <a:srgbClr val="595959"/>
                </a:solidFill>
                <a:latin typeface="Calibri"/>
              </a:rPr>
              <a:t>Key message sits …</a:t>
            </a:r>
          </a:p>
        </p:txBody>
      </p:sp>
      <p:sp>
        <p:nvSpPr>
          <p:cNvPr id="6" name="Rounded Rectangle 5"/>
          <p:cNvSpPr/>
          <p:nvPr/>
        </p:nvSpPr>
        <p:spPr>
          <a:xfrm>
            <a:off x="548640" y="1600200"/>
            <a:ext cx="6035040" cy="621792"/>
          </a:xfrm>
          <a:prstGeom prst="roundRect">
            <a:avLst>
              <a:gd name="adj" fmla="val 10000"/>
            </a:avLst>
          </a:prstGeom>
          <a:solidFill>
            <a:srgbClr val="F4F8FC"/>
          </a:solidFill>
          <a:ln w="12700">
            <a:solidFill>
              <a:srgbClr val="DDE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7" name="Oval 6"/>
          <p:cNvSpPr/>
          <p:nvPr/>
        </p:nvSpPr>
        <p:spPr>
          <a:xfrm>
            <a:off x="658368" y="1709928"/>
            <a:ext cx="402336" cy="402336"/>
          </a:xfrm>
          <a:prstGeom prst="ellipse">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300"/>
              </a:spcAft>
            </a:pPr>
            <a:r>
              <a:rPr sz="1300" b="1" i="0">
                <a:solidFill>
                  <a:srgbClr val="FFFFFF"/>
                </a:solidFill>
                <a:latin typeface="Calibri"/>
              </a:rPr>
              <a:t>1</a:t>
            </a:r>
          </a:p>
        </p:txBody>
      </p:sp>
      <p:sp>
        <p:nvSpPr>
          <p:cNvPr id="8" name="TextBox 7"/>
          <p:cNvSpPr txBox="1"/>
          <p:nvPr/>
        </p:nvSpPr>
        <p:spPr>
          <a:xfrm>
            <a:off x="1234440" y="1600200"/>
            <a:ext cx="2103120" cy="621792"/>
          </a:xfrm>
          <a:prstGeom prst="rect">
            <a:avLst/>
          </a:prstGeom>
          <a:noFill/>
        </p:spPr>
        <p:txBody>
          <a:bodyPr wrap="square" lIns="0" tIns="0" rIns="0" bIns="0" anchor="ctr">
            <a:spAutoFit/>
          </a:bodyPr>
          <a:lstStyle/>
          <a:p>
            <a:pPr algn="l">
              <a:spcAft>
                <a:spcPts val="400"/>
              </a:spcAft>
            </a:pPr>
            <a:r>
              <a:rPr sz="1500" b="1" i="0">
                <a:solidFill>
                  <a:srgbClr val="1F4E79"/>
                </a:solidFill>
                <a:latin typeface="Calibri"/>
              </a:rPr>
              <a:t>Funnel</a:t>
            </a:r>
          </a:p>
        </p:txBody>
      </p:sp>
      <p:sp>
        <p:nvSpPr>
          <p:cNvPr id="9" name="TextBox 8"/>
          <p:cNvSpPr txBox="1"/>
          <p:nvPr/>
        </p:nvSpPr>
        <p:spPr>
          <a:xfrm>
            <a:off x="3383280" y="1600200"/>
            <a:ext cx="3154680" cy="621792"/>
          </a:xfrm>
          <a:prstGeom prst="rect">
            <a:avLst/>
          </a:prstGeom>
          <a:noFill/>
        </p:spPr>
        <p:txBody>
          <a:bodyPr wrap="square" lIns="0" tIns="0" rIns="0" bIns="0" anchor="ctr">
            <a:spAutoFit/>
          </a:bodyPr>
          <a:lstStyle/>
          <a:p>
            <a:pPr algn="l">
              <a:spcAft>
                <a:spcPts val="400"/>
              </a:spcAft>
            </a:pPr>
            <a:r>
              <a:rPr sz="1500" b="0" i="0">
                <a:solidFill>
                  <a:srgbClr val="C00000"/>
                </a:solidFill>
                <a:latin typeface="Calibri"/>
              </a:rPr>
              <a:t>at the end</a:t>
            </a:r>
          </a:p>
        </p:txBody>
      </p:sp>
      <p:sp>
        <p:nvSpPr>
          <p:cNvPr id="10" name="Rounded Rectangle 9"/>
          <p:cNvSpPr/>
          <p:nvPr/>
        </p:nvSpPr>
        <p:spPr>
          <a:xfrm>
            <a:off x="548640" y="2313432"/>
            <a:ext cx="6035040" cy="621792"/>
          </a:xfrm>
          <a:prstGeom prst="roundRect">
            <a:avLst>
              <a:gd name="adj" fmla="val 10000"/>
            </a:avLst>
          </a:prstGeom>
          <a:solidFill>
            <a:srgbClr val="FFFFFF"/>
          </a:solidFill>
          <a:ln w="12700">
            <a:solidFill>
              <a:srgbClr val="DDE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Oval 10"/>
          <p:cNvSpPr/>
          <p:nvPr/>
        </p:nvSpPr>
        <p:spPr>
          <a:xfrm>
            <a:off x="658368" y="2423160"/>
            <a:ext cx="402336" cy="402336"/>
          </a:xfrm>
          <a:prstGeom prst="ellipse">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300"/>
              </a:spcAft>
            </a:pPr>
            <a:r>
              <a:rPr sz="1300" b="1" i="0">
                <a:solidFill>
                  <a:srgbClr val="FFFFFF"/>
                </a:solidFill>
                <a:latin typeface="Calibri"/>
              </a:rPr>
              <a:t>2</a:t>
            </a:r>
          </a:p>
        </p:txBody>
      </p:sp>
      <p:sp>
        <p:nvSpPr>
          <p:cNvPr id="12" name="TextBox 11"/>
          <p:cNvSpPr txBox="1"/>
          <p:nvPr/>
        </p:nvSpPr>
        <p:spPr>
          <a:xfrm>
            <a:off x="1234440" y="2313432"/>
            <a:ext cx="2103120" cy="621792"/>
          </a:xfrm>
          <a:prstGeom prst="rect">
            <a:avLst/>
          </a:prstGeom>
          <a:noFill/>
        </p:spPr>
        <p:txBody>
          <a:bodyPr wrap="square" lIns="0" tIns="0" rIns="0" bIns="0" anchor="ctr">
            <a:spAutoFit/>
          </a:bodyPr>
          <a:lstStyle/>
          <a:p>
            <a:pPr algn="l">
              <a:spcAft>
                <a:spcPts val="400"/>
              </a:spcAft>
            </a:pPr>
            <a:r>
              <a:rPr sz="1500" b="1" i="0">
                <a:solidFill>
                  <a:srgbClr val="1F4E79"/>
                </a:solidFill>
                <a:latin typeface="Calibri"/>
              </a:rPr>
              <a:t>Bookcase</a:t>
            </a:r>
          </a:p>
        </p:txBody>
      </p:sp>
      <p:sp>
        <p:nvSpPr>
          <p:cNvPr id="13" name="TextBox 12"/>
          <p:cNvSpPr txBox="1"/>
          <p:nvPr/>
        </p:nvSpPr>
        <p:spPr>
          <a:xfrm>
            <a:off x="3383280" y="2313432"/>
            <a:ext cx="3154680" cy="621792"/>
          </a:xfrm>
          <a:prstGeom prst="rect">
            <a:avLst/>
          </a:prstGeom>
          <a:noFill/>
        </p:spPr>
        <p:txBody>
          <a:bodyPr wrap="square" lIns="0" tIns="0" rIns="0" bIns="0" anchor="ctr">
            <a:spAutoFit/>
          </a:bodyPr>
          <a:lstStyle/>
          <a:p>
            <a:pPr algn="l">
              <a:spcAft>
                <a:spcPts val="400"/>
              </a:spcAft>
            </a:pPr>
            <a:r>
              <a:rPr sz="1500" b="0" i="0">
                <a:solidFill>
                  <a:srgbClr val="262626"/>
                </a:solidFill>
                <a:latin typeface="Calibri"/>
              </a:rPr>
              <a:t>in the frame sentence</a:t>
            </a:r>
          </a:p>
        </p:txBody>
      </p:sp>
      <p:sp>
        <p:nvSpPr>
          <p:cNvPr id="14" name="Rounded Rectangle 13"/>
          <p:cNvSpPr/>
          <p:nvPr/>
        </p:nvSpPr>
        <p:spPr>
          <a:xfrm>
            <a:off x="548640" y="3026664"/>
            <a:ext cx="6035040" cy="621792"/>
          </a:xfrm>
          <a:prstGeom prst="roundRect">
            <a:avLst>
              <a:gd name="adj" fmla="val 10000"/>
            </a:avLst>
          </a:prstGeom>
          <a:solidFill>
            <a:srgbClr val="F4F8FC"/>
          </a:solidFill>
          <a:ln w="12700">
            <a:solidFill>
              <a:srgbClr val="DDE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5" name="Oval 14"/>
          <p:cNvSpPr/>
          <p:nvPr/>
        </p:nvSpPr>
        <p:spPr>
          <a:xfrm>
            <a:off x="658368" y="3136392"/>
            <a:ext cx="402336" cy="402336"/>
          </a:xfrm>
          <a:prstGeom prst="ellipse">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300"/>
              </a:spcAft>
            </a:pPr>
            <a:r>
              <a:rPr sz="1300" b="1" i="0">
                <a:solidFill>
                  <a:srgbClr val="FFFFFF"/>
                </a:solidFill>
                <a:latin typeface="Calibri"/>
              </a:rPr>
              <a:t>3</a:t>
            </a:r>
          </a:p>
        </p:txBody>
      </p:sp>
      <p:sp>
        <p:nvSpPr>
          <p:cNvPr id="16" name="TextBox 15"/>
          <p:cNvSpPr txBox="1"/>
          <p:nvPr/>
        </p:nvSpPr>
        <p:spPr>
          <a:xfrm>
            <a:off x="1234440" y="3026664"/>
            <a:ext cx="2103120" cy="621792"/>
          </a:xfrm>
          <a:prstGeom prst="rect">
            <a:avLst/>
          </a:prstGeom>
          <a:noFill/>
        </p:spPr>
        <p:txBody>
          <a:bodyPr wrap="square" lIns="0" tIns="0" rIns="0" bIns="0" anchor="ctr">
            <a:spAutoFit/>
          </a:bodyPr>
          <a:lstStyle/>
          <a:p>
            <a:pPr algn="l">
              <a:spcAft>
                <a:spcPts val="400"/>
              </a:spcAft>
            </a:pPr>
            <a:r>
              <a:rPr sz="1500" b="1" i="0">
                <a:solidFill>
                  <a:srgbClr val="1F4E79"/>
                </a:solidFill>
                <a:latin typeface="Calibri"/>
              </a:rPr>
              <a:t>Diamond</a:t>
            </a:r>
          </a:p>
        </p:txBody>
      </p:sp>
      <p:sp>
        <p:nvSpPr>
          <p:cNvPr id="17" name="TextBox 16"/>
          <p:cNvSpPr txBox="1"/>
          <p:nvPr/>
        </p:nvSpPr>
        <p:spPr>
          <a:xfrm>
            <a:off x="3383280" y="3026664"/>
            <a:ext cx="3154680" cy="621792"/>
          </a:xfrm>
          <a:prstGeom prst="rect">
            <a:avLst/>
          </a:prstGeom>
          <a:noFill/>
        </p:spPr>
        <p:txBody>
          <a:bodyPr wrap="square" lIns="0" tIns="0" rIns="0" bIns="0" anchor="ctr">
            <a:spAutoFit/>
          </a:bodyPr>
          <a:lstStyle/>
          <a:p>
            <a:pPr algn="l">
              <a:spcAft>
                <a:spcPts val="400"/>
              </a:spcAft>
            </a:pPr>
            <a:r>
              <a:rPr sz="1500" b="0" i="0">
                <a:solidFill>
                  <a:srgbClr val="C00000"/>
                </a:solidFill>
                <a:latin typeface="Calibri"/>
              </a:rPr>
              <a:t>at the start + new one at the end</a:t>
            </a:r>
          </a:p>
        </p:txBody>
      </p:sp>
      <p:sp>
        <p:nvSpPr>
          <p:cNvPr id="18" name="Rounded Rectangle 17"/>
          <p:cNvSpPr/>
          <p:nvPr/>
        </p:nvSpPr>
        <p:spPr>
          <a:xfrm>
            <a:off x="548640" y="3739896"/>
            <a:ext cx="6035040" cy="621792"/>
          </a:xfrm>
          <a:prstGeom prst="roundRect">
            <a:avLst>
              <a:gd name="adj" fmla="val 10000"/>
            </a:avLst>
          </a:prstGeom>
          <a:solidFill>
            <a:srgbClr val="FFFFFF"/>
          </a:solidFill>
          <a:ln w="12700">
            <a:solidFill>
              <a:srgbClr val="DDE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9" name="Oval 18"/>
          <p:cNvSpPr/>
          <p:nvPr/>
        </p:nvSpPr>
        <p:spPr>
          <a:xfrm>
            <a:off x="658368" y="3849624"/>
            <a:ext cx="402336" cy="402336"/>
          </a:xfrm>
          <a:prstGeom prst="ellipse">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300"/>
              </a:spcAft>
            </a:pPr>
            <a:r>
              <a:rPr sz="1300" b="1" i="0">
                <a:solidFill>
                  <a:srgbClr val="FFFFFF"/>
                </a:solidFill>
                <a:latin typeface="Calibri"/>
              </a:rPr>
              <a:t>4</a:t>
            </a:r>
          </a:p>
        </p:txBody>
      </p:sp>
      <p:sp>
        <p:nvSpPr>
          <p:cNvPr id="20" name="TextBox 19"/>
          <p:cNvSpPr txBox="1"/>
          <p:nvPr/>
        </p:nvSpPr>
        <p:spPr>
          <a:xfrm>
            <a:off x="1234440" y="3739896"/>
            <a:ext cx="2103120" cy="621792"/>
          </a:xfrm>
          <a:prstGeom prst="rect">
            <a:avLst/>
          </a:prstGeom>
          <a:noFill/>
        </p:spPr>
        <p:txBody>
          <a:bodyPr wrap="square" lIns="0" tIns="0" rIns="0" bIns="0" anchor="ctr">
            <a:spAutoFit/>
          </a:bodyPr>
          <a:lstStyle/>
          <a:p>
            <a:pPr algn="l">
              <a:spcAft>
                <a:spcPts val="400"/>
              </a:spcAft>
            </a:pPr>
            <a:r>
              <a:rPr sz="1500" b="1" i="0">
                <a:solidFill>
                  <a:srgbClr val="1F4E79"/>
                </a:solidFill>
                <a:latin typeface="Calibri"/>
              </a:rPr>
              <a:t>Bookcase</a:t>
            </a:r>
          </a:p>
        </p:txBody>
      </p:sp>
      <p:sp>
        <p:nvSpPr>
          <p:cNvPr id="21" name="TextBox 20"/>
          <p:cNvSpPr txBox="1"/>
          <p:nvPr/>
        </p:nvSpPr>
        <p:spPr>
          <a:xfrm>
            <a:off x="3383280" y="3739896"/>
            <a:ext cx="3154680" cy="621792"/>
          </a:xfrm>
          <a:prstGeom prst="rect">
            <a:avLst/>
          </a:prstGeom>
          <a:noFill/>
        </p:spPr>
        <p:txBody>
          <a:bodyPr wrap="square" lIns="0" tIns="0" rIns="0" bIns="0" anchor="ctr">
            <a:spAutoFit/>
          </a:bodyPr>
          <a:lstStyle/>
          <a:p>
            <a:pPr algn="l">
              <a:spcAft>
                <a:spcPts val="400"/>
              </a:spcAft>
            </a:pPr>
            <a:r>
              <a:rPr sz="1500" b="0" i="0">
                <a:solidFill>
                  <a:srgbClr val="262626"/>
                </a:solidFill>
                <a:latin typeface="Calibri"/>
              </a:rPr>
              <a:t>in the frame sentence</a:t>
            </a:r>
          </a:p>
        </p:txBody>
      </p:sp>
      <p:sp>
        <p:nvSpPr>
          <p:cNvPr id="22" name="Rounded Rectangle 21"/>
          <p:cNvSpPr/>
          <p:nvPr/>
        </p:nvSpPr>
        <p:spPr>
          <a:xfrm>
            <a:off x="548640" y="4453128"/>
            <a:ext cx="6035040" cy="621792"/>
          </a:xfrm>
          <a:prstGeom prst="roundRect">
            <a:avLst>
              <a:gd name="adj" fmla="val 10000"/>
            </a:avLst>
          </a:prstGeom>
          <a:solidFill>
            <a:srgbClr val="F4F8FC"/>
          </a:solidFill>
          <a:ln w="12700">
            <a:solidFill>
              <a:srgbClr val="DDE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3" name="Oval 22"/>
          <p:cNvSpPr/>
          <p:nvPr/>
        </p:nvSpPr>
        <p:spPr>
          <a:xfrm>
            <a:off x="658368" y="4562856"/>
            <a:ext cx="402336" cy="402336"/>
          </a:xfrm>
          <a:prstGeom prst="ellipse">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300"/>
              </a:spcAft>
            </a:pPr>
            <a:r>
              <a:rPr sz="1300" b="1" i="0">
                <a:solidFill>
                  <a:srgbClr val="FFFFFF"/>
                </a:solidFill>
                <a:latin typeface="Calibri"/>
              </a:rPr>
              <a:t>5</a:t>
            </a:r>
          </a:p>
        </p:txBody>
      </p:sp>
      <p:sp>
        <p:nvSpPr>
          <p:cNvPr id="24" name="TextBox 23"/>
          <p:cNvSpPr txBox="1"/>
          <p:nvPr/>
        </p:nvSpPr>
        <p:spPr>
          <a:xfrm>
            <a:off x="1234440" y="4453128"/>
            <a:ext cx="2103120" cy="621792"/>
          </a:xfrm>
          <a:prstGeom prst="rect">
            <a:avLst/>
          </a:prstGeom>
          <a:noFill/>
        </p:spPr>
        <p:txBody>
          <a:bodyPr wrap="square" lIns="0" tIns="0" rIns="0" bIns="0" anchor="ctr">
            <a:spAutoFit/>
          </a:bodyPr>
          <a:lstStyle/>
          <a:p>
            <a:pPr algn="l">
              <a:spcAft>
                <a:spcPts val="400"/>
              </a:spcAft>
            </a:pPr>
            <a:r>
              <a:rPr sz="1500" b="1" i="0">
                <a:solidFill>
                  <a:srgbClr val="1F4E79"/>
                </a:solidFill>
                <a:latin typeface="Calibri"/>
              </a:rPr>
              <a:t>Pyramid + bookcase</a:t>
            </a:r>
          </a:p>
        </p:txBody>
      </p:sp>
      <p:sp>
        <p:nvSpPr>
          <p:cNvPr id="25" name="TextBox 24"/>
          <p:cNvSpPr txBox="1"/>
          <p:nvPr/>
        </p:nvSpPr>
        <p:spPr>
          <a:xfrm>
            <a:off x="3383280" y="4453128"/>
            <a:ext cx="3154680" cy="621792"/>
          </a:xfrm>
          <a:prstGeom prst="rect">
            <a:avLst/>
          </a:prstGeom>
          <a:noFill/>
        </p:spPr>
        <p:txBody>
          <a:bodyPr wrap="square" lIns="0" tIns="0" rIns="0" bIns="0" anchor="ctr">
            <a:spAutoFit/>
          </a:bodyPr>
          <a:lstStyle/>
          <a:p>
            <a:pPr algn="l">
              <a:spcAft>
                <a:spcPts val="400"/>
              </a:spcAft>
            </a:pPr>
            <a:r>
              <a:rPr sz="1500" b="0" i="0">
                <a:solidFill>
                  <a:srgbClr val="262626"/>
                </a:solidFill>
                <a:latin typeface="Calibri"/>
              </a:rPr>
              <a:t>at the start</a:t>
            </a:r>
          </a:p>
        </p:txBody>
      </p:sp>
      <p:sp>
        <p:nvSpPr>
          <p:cNvPr id="26" name="Rounded Rectangle 25"/>
          <p:cNvSpPr/>
          <p:nvPr/>
        </p:nvSpPr>
        <p:spPr>
          <a:xfrm>
            <a:off x="548640" y="5166360"/>
            <a:ext cx="6035040" cy="621792"/>
          </a:xfrm>
          <a:prstGeom prst="roundRect">
            <a:avLst>
              <a:gd name="adj" fmla="val 10000"/>
            </a:avLst>
          </a:prstGeom>
          <a:solidFill>
            <a:srgbClr val="FFFFFF"/>
          </a:solidFill>
          <a:ln w="12700">
            <a:solidFill>
              <a:srgbClr val="DDE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7" name="Oval 26"/>
          <p:cNvSpPr/>
          <p:nvPr/>
        </p:nvSpPr>
        <p:spPr>
          <a:xfrm>
            <a:off x="658368" y="5276088"/>
            <a:ext cx="402336" cy="402336"/>
          </a:xfrm>
          <a:prstGeom prst="ellipse">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300"/>
              </a:spcAft>
            </a:pPr>
            <a:r>
              <a:rPr sz="1300" b="1" i="0">
                <a:solidFill>
                  <a:srgbClr val="FFFFFF"/>
                </a:solidFill>
                <a:latin typeface="Calibri"/>
              </a:rPr>
              <a:t>6</a:t>
            </a:r>
          </a:p>
        </p:txBody>
      </p:sp>
      <p:sp>
        <p:nvSpPr>
          <p:cNvPr id="28" name="TextBox 27"/>
          <p:cNvSpPr txBox="1"/>
          <p:nvPr/>
        </p:nvSpPr>
        <p:spPr>
          <a:xfrm>
            <a:off x="1234440" y="5166360"/>
            <a:ext cx="2103120" cy="621792"/>
          </a:xfrm>
          <a:prstGeom prst="rect">
            <a:avLst/>
          </a:prstGeom>
          <a:noFill/>
        </p:spPr>
        <p:txBody>
          <a:bodyPr wrap="square" lIns="0" tIns="0" rIns="0" bIns="0" anchor="ctr">
            <a:spAutoFit/>
          </a:bodyPr>
          <a:lstStyle/>
          <a:p>
            <a:pPr algn="l">
              <a:spcAft>
                <a:spcPts val="400"/>
              </a:spcAft>
            </a:pPr>
            <a:r>
              <a:rPr sz="1500" b="1" i="0">
                <a:solidFill>
                  <a:srgbClr val="1F4E79"/>
                </a:solidFill>
                <a:latin typeface="Calibri"/>
              </a:rPr>
              <a:t>Pyramid</a:t>
            </a:r>
          </a:p>
        </p:txBody>
      </p:sp>
      <p:sp>
        <p:nvSpPr>
          <p:cNvPr id="29" name="TextBox 28"/>
          <p:cNvSpPr txBox="1"/>
          <p:nvPr/>
        </p:nvSpPr>
        <p:spPr>
          <a:xfrm>
            <a:off x="3383280" y="5166360"/>
            <a:ext cx="3154680" cy="621792"/>
          </a:xfrm>
          <a:prstGeom prst="rect">
            <a:avLst/>
          </a:prstGeom>
          <a:noFill/>
        </p:spPr>
        <p:txBody>
          <a:bodyPr wrap="square" lIns="0" tIns="0" rIns="0" bIns="0" anchor="ctr">
            <a:spAutoFit/>
          </a:bodyPr>
          <a:lstStyle/>
          <a:p>
            <a:pPr algn="l">
              <a:spcAft>
                <a:spcPts val="400"/>
              </a:spcAft>
            </a:pPr>
            <a:r>
              <a:rPr sz="1500" b="0" i="0">
                <a:solidFill>
                  <a:srgbClr val="262626"/>
                </a:solidFill>
                <a:latin typeface="Calibri"/>
              </a:rPr>
              <a:t>at the start</a:t>
            </a:r>
          </a:p>
        </p:txBody>
      </p:sp>
      <p:sp>
        <p:nvSpPr>
          <p:cNvPr id="30" name="Rounded Rectangle 29"/>
          <p:cNvSpPr/>
          <p:nvPr/>
        </p:nvSpPr>
        <p:spPr>
          <a:xfrm>
            <a:off x="6949440" y="1600200"/>
            <a:ext cx="4663440" cy="4206240"/>
          </a:xfrm>
          <a:prstGeom prst="roundRect">
            <a:avLst>
              <a:gd name="adj" fmla="val 6000"/>
            </a:avLst>
          </a:prstGeom>
          <a:solidFill>
            <a:srgbClr val="FBE3E3"/>
          </a:solidFill>
          <a:ln>
            <a:noFill/>
          </a:ln>
          <a:effectLst/>
        </p:spPr>
        <p:style>
          <a:lnRef idx="1">
            <a:schemeClr val="accent1"/>
          </a:lnRef>
          <a:fillRef idx="3">
            <a:schemeClr val="accent1"/>
          </a:fillRef>
          <a:effectRef idx="2">
            <a:schemeClr val="accent1"/>
          </a:effectRef>
          <a:fontRef idx="minor">
            <a:schemeClr val="lt1"/>
          </a:fontRef>
        </p:style>
        <p:txBody>
          <a:bodyPr wrap="square" lIns="365760" tIns="219456" rIns="365760" bIns="219456" rtlCol="0" anchor="ctr"/>
          <a:lstStyle/>
          <a:p>
            <a:pPr algn="l">
              <a:spcAft>
                <a:spcPts val="1600"/>
              </a:spcAft>
            </a:pPr>
            <a:r>
              <a:rPr sz="2600" b="1" i="0">
                <a:solidFill>
                  <a:srgbClr val="C00000"/>
                </a:solidFill>
                <a:latin typeface="Calibri"/>
              </a:rPr>
              <a:t>Your own text</a:t>
            </a:r>
          </a:p>
          <a:p>
            <a:pPr algn="l">
              <a:spcAft>
                <a:spcPts val="1600"/>
              </a:spcAft>
            </a:pPr>
            <a:r>
              <a:rPr sz="1800" b="0" i="0">
                <a:solidFill>
                  <a:srgbClr val="262626"/>
                </a:solidFill>
                <a:latin typeface="Calibri"/>
              </a:rPr>
              <a:t>Pick one section of your own paper.</a:t>
            </a:r>
          </a:p>
          <a:p>
            <a:pPr algn="l">
              <a:spcAft>
                <a:spcPts val="1600"/>
              </a:spcAft>
            </a:pPr>
            <a:r>
              <a:rPr sz="1800" b="1" i="0">
                <a:solidFill>
                  <a:srgbClr val="262626"/>
                </a:solidFill>
                <a:latin typeface="Calibri"/>
              </a:rPr>
              <a:t>Which shape does each paragraph have?</a:t>
            </a:r>
          </a:p>
          <a:p>
            <a:pPr algn="l">
              <a:spcAft>
                <a:spcPts val="1600"/>
              </a:spcAft>
            </a:pPr>
            <a:r>
              <a:rPr sz="1800" b="1" i="0">
                <a:solidFill>
                  <a:srgbClr val="262626"/>
                </a:solidFill>
                <a:latin typeface="Calibri"/>
              </a:rPr>
              <a:t>Where is the key message – and is that where your reader expects it?</a:t>
            </a:r>
          </a:p>
          <a:p>
            <a:pPr algn="l">
              <a:spcAft>
                <a:spcPts val="1600"/>
              </a:spcAft>
            </a:pPr>
            <a:r>
              <a:rPr sz="1800" b="1" i="0">
                <a:solidFill>
                  <a:srgbClr val="262626"/>
                </a:solidFill>
                <a:latin typeface="Calibri"/>
              </a:rPr>
              <a:t>Which paragraph would work better as a pyramid?</a:t>
            </a:r>
          </a:p>
        </p:txBody>
      </p:sp>
      <p:sp>
        <p:nvSpPr>
          <p:cNvPr id="31" name="TextBox 30"/>
          <p:cNvSpPr txBox="1"/>
          <p:nvPr/>
        </p:nvSpPr>
        <p:spPr>
          <a:xfrm>
            <a:off x="7955279" y="6473952"/>
            <a:ext cx="3685032" cy="274320"/>
          </a:xfrm>
          <a:prstGeom prst="rect">
            <a:avLst/>
          </a:prstGeom>
          <a:noFill/>
        </p:spPr>
        <p:txBody>
          <a:bodyPr wrap="square" lIns="0" tIns="0" rIns="0" bIns="0" anchor="t">
            <a:spAutoFit/>
          </a:bodyPr>
          <a:lstStyle/>
          <a:p>
            <a:pPr algn="r">
              <a:spcAft>
                <a:spcPts val="400"/>
              </a:spcAft>
            </a:pPr>
            <a:r>
              <a:rPr sz="1000" b="0" i="0">
                <a:solidFill>
                  <a:srgbClr val="8C8C8C"/>
                </a:solidFill>
                <a:latin typeface="Calibri"/>
              </a:rPr>
              <a:t>wetenschappelijkschrijven.nl   </a:t>
            </a:r>
            <a:r>
              <a:rPr sz="1000" b="1" i="0">
                <a:solidFill>
                  <a:srgbClr val="1F3864"/>
                </a:solidFill>
                <a:latin typeface="Calibri"/>
              </a:rPr>
              <a:t>30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640" y="411480"/>
            <a:ext cx="11064240" cy="658368"/>
          </a:xfrm>
        </p:spPr>
        <p:txBody>
          <a:bodyPr wrap="square" lIns="18288" rIns="18288" anchor="ctr"/>
          <a:lstStyle/>
          <a:p>
            <a:pPr algn="l"/>
            <a:r>
              <a:rPr sz="3200" b="1">
                <a:solidFill>
                  <a:srgbClr val="1F3864"/>
                </a:solidFill>
                <a:latin typeface="Calibri"/>
              </a:rPr>
              <a:t>Which questions does each section answer?</a:t>
            </a:r>
          </a:p>
        </p:txBody>
      </p:sp>
      <p:sp>
        <p:nvSpPr>
          <p:cNvPr id="3" name="TextBox 2"/>
          <p:cNvSpPr txBox="1"/>
          <p:nvPr/>
        </p:nvSpPr>
        <p:spPr>
          <a:xfrm>
            <a:off x="566928" y="201168"/>
            <a:ext cx="9144000" cy="274320"/>
          </a:xfrm>
          <a:prstGeom prst="rect">
            <a:avLst/>
          </a:prstGeom>
          <a:noFill/>
        </p:spPr>
        <p:txBody>
          <a:bodyPr wrap="square" lIns="0" tIns="0" rIns="0" bIns="0" anchor="t">
            <a:spAutoFit/>
          </a:bodyPr>
          <a:lstStyle/>
          <a:p>
            <a:pPr algn="l">
              <a:spcAft>
                <a:spcPts val="400"/>
              </a:spcAft>
            </a:pPr>
            <a:r>
              <a:rPr sz="1200" b="1" i="0">
                <a:solidFill>
                  <a:srgbClr val="C00000"/>
                </a:solidFill>
                <a:latin typeface="Calibri"/>
              </a:rPr>
              <a:t>PART 1 · EXERCISE</a:t>
            </a:r>
          </a:p>
        </p:txBody>
      </p:sp>
      <p:graphicFrame>
        <p:nvGraphicFramePr>
          <p:cNvPr id="4" name="Table 3"/>
          <p:cNvGraphicFramePr>
            <a:graphicFrameLocks noGrp="1"/>
          </p:cNvGraphicFramePr>
          <p:nvPr/>
        </p:nvGraphicFramePr>
        <p:xfrm>
          <a:off x="548640" y="1417320"/>
          <a:ext cx="11064239" cy="4937760"/>
        </p:xfrm>
        <a:graphic>
          <a:graphicData uri="http://schemas.openxmlformats.org/drawingml/2006/table">
            <a:tbl>
              <a:tblPr firstRow="1">
                <a:tableStyleId>{5C22544A-7EE6-4342-B048-85BDC9FD1C3A}</a:tableStyleId>
              </a:tblPr>
              <a:tblGrid>
                <a:gridCol w="3108960">
                  <a:extLst>
                    <a:ext uri="{9D8B030D-6E8A-4147-A177-3AD203B41FA5}">
                      <a16:colId xmlns:a16="http://schemas.microsoft.com/office/drawing/2014/main" val="20000"/>
                    </a:ext>
                  </a:extLst>
                </a:gridCol>
                <a:gridCol w="7955279">
                  <a:extLst>
                    <a:ext uri="{9D8B030D-6E8A-4147-A177-3AD203B41FA5}">
                      <a16:colId xmlns:a16="http://schemas.microsoft.com/office/drawing/2014/main" val="20001"/>
                    </a:ext>
                  </a:extLst>
                </a:gridCol>
              </a:tblGrid>
              <a:tr h="411480">
                <a:tc>
                  <a:txBody>
                    <a:bodyPr/>
                    <a:lstStyle/>
                    <a:p>
                      <a:pPr algn="l">
                        <a:spcAft>
                          <a:spcPts val="200"/>
                        </a:spcAft>
                      </a:pPr>
                      <a:r>
                        <a:rPr sz="1600" b="1" i="0">
                          <a:solidFill>
                            <a:srgbClr val="FFFFFF"/>
                          </a:solidFill>
                          <a:latin typeface="Calibri"/>
                        </a:rPr>
                        <a:t>Section</a:t>
                      </a:r>
                    </a:p>
                  </a:txBody>
                  <a:tcPr marL="109728" marR="109728" marT="54864" marB="54864">
                    <a:solidFill>
                      <a:srgbClr val="1F3864"/>
                    </a:solidFill>
                  </a:tcPr>
                </a:tc>
                <a:tc>
                  <a:txBody>
                    <a:bodyPr/>
                    <a:lstStyle/>
                    <a:p>
                      <a:pPr algn="l">
                        <a:spcAft>
                          <a:spcPts val="200"/>
                        </a:spcAft>
                      </a:pPr>
                      <a:r>
                        <a:rPr sz="1600" b="1" i="0">
                          <a:solidFill>
                            <a:srgbClr val="FFFFFF"/>
                          </a:solidFill>
                          <a:latin typeface="Calibri"/>
                        </a:rPr>
                        <a:t>Questions</a:t>
                      </a:r>
                    </a:p>
                  </a:txBody>
                  <a:tcPr marL="109728" marR="109728" marT="54864" marB="54864">
                    <a:solidFill>
                      <a:srgbClr val="1F3864"/>
                    </a:solidFill>
                  </a:tcPr>
                </a:tc>
                <a:extLst>
                  <a:ext uri="{0D108BD9-81ED-4DB2-BD59-A6C34878D82A}">
                    <a16:rowId xmlns:a16="http://schemas.microsoft.com/office/drawing/2014/main" val="10000"/>
                  </a:ext>
                </a:extLst>
              </a:tr>
              <a:tr h="685800">
                <a:tc>
                  <a:txBody>
                    <a:bodyPr/>
                    <a:lstStyle/>
                    <a:p>
                      <a:pPr algn="l">
                        <a:spcAft>
                          <a:spcPts val="200"/>
                        </a:spcAft>
                      </a:pPr>
                      <a:r>
                        <a:rPr sz="1600" b="1" i="0">
                          <a:solidFill>
                            <a:srgbClr val="1F3864"/>
                          </a:solidFill>
                          <a:latin typeface="Calibri"/>
                        </a:rPr>
                        <a:t>Executive Summary</a:t>
                      </a:r>
                    </a:p>
                  </a:txBody>
                  <a:tcPr marL="109728" marR="109728" marT="54864" marB="54864">
                    <a:solidFill>
                      <a:srgbClr val="F4F8FC"/>
                    </a:solidFill>
                  </a:tcPr>
                </a:tc>
                <a:tc>
                  <a:txBody>
                    <a:bodyPr/>
                    <a:lstStyle/>
                    <a:p>
                      <a:pPr algn="l">
                        <a:spcAft>
                          <a:spcPts val="200"/>
                        </a:spcAft>
                      </a:pPr>
                      <a:endParaRPr/>
                    </a:p>
                  </a:txBody>
                  <a:tcPr marL="109728" marR="109728" marT="54864" marB="54864">
                    <a:solidFill>
                      <a:srgbClr val="F4F8FC"/>
                    </a:solidFill>
                  </a:tcPr>
                </a:tc>
                <a:extLst>
                  <a:ext uri="{0D108BD9-81ED-4DB2-BD59-A6C34878D82A}">
                    <a16:rowId xmlns:a16="http://schemas.microsoft.com/office/drawing/2014/main" val="10001"/>
                  </a:ext>
                </a:extLst>
              </a:tr>
              <a:tr h="1234440">
                <a:tc>
                  <a:txBody>
                    <a:bodyPr/>
                    <a:lstStyle/>
                    <a:p>
                      <a:pPr algn="l">
                        <a:spcAft>
                          <a:spcPts val="200"/>
                        </a:spcAft>
                      </a:pPr>
                      <a:r>
                        <a:rPr sz="1600" b="1" i="0">
                          <a:solidFill>
                            <a:srgbClr val="1F3864"/>
                          </a:solidFill>
                          <a:latin typeface="Calibri"/>
                        </a:rPr>
                        <a:t>1. Introduction</a:t>
                      </a:r>
                    </a:p>
                  </a:txBody>
                  <a:tcPr marL="109728" marR="109728" marT="54864" marB="54864">
                    <a:solidFill>
                      <a:srgbClr val="FFFFFF"/>
                    </a:solidFill>
                  </a:tcPr>
                </a:tc>
                <a:tc>
                  <a:txBody>
                    <a:bodyPr/>
                    <a:lstStyle/>
                    <a:p>
                      <a:pPr algn="l">
                        <a:spcAft>
                          <a:spcPts val="200"/>
                        </a:spcAft>
                      </a:pPr>
                      <a:endParaRPr/>
                    </a:p>
                  </a:txBody>
                  <a:tcPr marL="109728" marR="109728" marT="54864" marB="54864">
                    <a:solidFill>
                      <a:srgbClr val="FFFFFF"/>
                    </a:solidFill>
                  </a:tcPr>
                </a:tc>
                <a:extLst>
                  <a:ext uri="{0D108BD9-81ED-4DB2-BD59-A6C34878D82A}">
                    <a16:rowId xmlns:a16="http://schemas.microsoft.com/office/drawing/2014/main" val="10002"/>
                  </a:ext>
                </a:extLst>
              </a:tr>
              <a:tr h="685800">
                <a:tc>
                  <a:txBody>
                    <a:bodyPr/>
                    <a:lstStyle/>
                    <a:p>
                      <a:pPr algn="l">
                        <a:spcAft>
                          <a:spcPts val="200"/>
                        </a:spcAft>
                      </a:pPr>
                      <a:r>
                        <a:rPr sz="1600" b="1" i="0">
                          <a:solidFill>
                            <a:srgbClr val="1F3864"/>
                          </a:solidFill>
                          <a:latin typeface="Calibri"/>
                        </a:rPr>
                        <a:t>2. Method</a:t>
                      </a:r>
                    </a:p>
                  </a:txBody>
                  <a:tcPr marL="109728" marR="109728" marT="54864" marB="54864">
                    <a:solidFill>
                      <a:srgbClr val="F4F8FC"/>
                    </a:solidFill>
                  </a:tcPr>
                </a:tc>
                <a:tc>
                  <a:txBody>
                    <a:bodyPr/>
                    <a:lstStyle/>
                    <a:p>
                      <a:pPr algn="l">
                        <a:spcAft>
                          <a:spcPts val="200"/>
                        </a:spcAft>
                      </a:pPr>
                      <a:endParaRPr/>
                    </a:p>
                  </a:txBody>
                  <a:tcPr marL="109728" marR="109728" marT="54864" marB="54864">
                    <a:solidFill>
                      <a:srgbClr val="F4F8FC"/>
                    </a:solidFill>
                  </a:tcPr>
                </a:tc>
                <a:extLst>
                  <a:ext uri="{0D108BD9-81ED-4DB2-BD59-A6C34878D82A}">
                    <a16:rowId xmlns:a16="http://schemas.microsoft.com/office/drawing/2014/main" val="10003"/>
                  </a:ext>
                </a:extLst>
              </a:tr>
              <a:tr h="685800">
                <a:tc>
                  <a:txBody>
                    <a:bodyPr/>
                    <a:lstStyle/>
                    <a:p>
                      <a:pPr algn="l">
                        <a:spcAft>
                          <a:spcPts val="200"/>
                        </a:spcAft>
                      </a:pPr>
                      <a:r>
                        <a:rPr sz="1600" b="1" i="0">
                          <a:solidFill>
                            <a:srgbClr val="1F3864"/>
                          </a:solidFill>
                          <a:latin typeface="Calibri"/>
                        </a:rPr>
                        <a:t>3. Results</a:t>
                      </a:r>
                    </a:p>
                  </a:txBody>
                  <a:tcPr marL="109728" marR="109728" marT="54864" marB="54864">
                    <a:solidFill>
                      <a:srgbClr val="FFFFFF"/>
                    </a:solidFill>
                  </a:tcPr>
                </a:tc>
                <a:tc>
                  <a:txBody>
                    <a:bodyPr/>
                    <a:lstStyle/>
                    <a:p>
                      <a:pPr algn="l">
                        <a:spcAft>
                          <a:spcPts val="200"/>
                        </a:spcAft>
                      </a:pPr>
                      <a:endParaRPr/>
                    </a:p>
                  </a:txBody>
                  <a:tcPr marL="109728" marR="109728" marT="54864" marB="54864">
                    <a:solidFill>
                      <a:srgbClr val="FFFFFF"/>
                    </a:solidFill>
                  </a:tcPr>
                </a:tc>
                <a:extLst>
                  <a:ext uri="{0D108BD9-81ED-4DB2-BD59-A6C34878D82A}">
                    <a16:rowId xmlns:a16="http://schemas.microsoft.com/office/drawing/2014/main" val="10004"/>
                  </a:ext>
                </a:extLst>
              </a:tr>
              <a:tr h="1234440">
                <a:tc>
                  <a:txBody>
                    <a:bodyPr/>
                    <a:lstStyle/>
                    <a:p>
                      <a:pPr algn="l">
                        <a:spcAft>
                          <a:spcPts val="200"/>
                        </a:spcAft>
                      </a:pPr>
                      <a:r>
                        <a:rPr sz="1600" b="1" i="0">
                          <a:solidFill>
                            <a:srgbClr val="1F3864"/>
                          </a:solidFill>
                          <a:latin typeface="Calibri"/>
                        </a:rPr>
                        <a:t>4. Conclusion / Discussion</a:t>
                      </a:r>
                    </a:p>
                  </a:txBody>
                  <a:tcPr marL="109728" marR="109728" marT="54864" marB="54864">
                    <a:solidFill>
                      <a:srgbClr val="F4F8FC"/>
                    </a:solidFill>
                  </a:tcPr>
                </a:tc>
                <a:tc>
                  <a:txBody>
                    <a:bodyPr/>
                    <a:lstStyle/>
                    <a:p>
                      <a:pPr algn="l">
                        <a:spcAft>
                          <a:spcPts val="200"/>
                        </a:spcAft>
                      </a:pPr>
                      <a:endParaRPr/>
                    </a:p>
                  </a:txBody>
                  <a:tcPr marL="109728" marR="109728" marT="54864" marB="54864">
                    <a:solidFill>
                      <a:srgbClr val="F4F8FC"/>
                    </a:solidFill>
                  </a:tcPr>
                </a:tc>
                <a:extLst>
                  <a:ext uri="{0D108BD9-81ED-4DB2-BD59-A6C34878D82A}">
                    <a16:rowId xmlns:a16="http://schemas.microsoft.com/office/drawing/2014/main" val="10005"/>
                  </a:ext>
                </a:extLst>
              </a:tr>
            </a:tbl>
          </a:graphicData>
        </a:graphic>
      </p:graphicFrame>
      <p:sp>
        <p:nvSpPr>
          <p:cNvPr id="5" name="TextBox 4"/>
          <p:cNvSpPr txBox="1"/>
          <p:nvPr/>
        </p:nvSpPr>
        <p:spPr>
          <a:xfrm>
            <a:off x="7955279" y="6473952"/>
            <a:ext cx="3685032" cy="274320"/>
          </a:xfrm>
          <a:prstGeom prst="rect">
            <a:avLst/>
          </a:prstGeom>
          <a:noFill/>
        </p:spPr>
        <p:txBody>
          <a:bodyPr wrap="square" lIns="0" tIns="0" rIns="0" bIns="0" anchor="t">
            <a:spAutoFit/>
          </a:bodyPr>
          <a:lstStyle/>
          <a:p>
            <a:pPr algn="r">
              <a:spcAft>
                <a:spcPts val="400"/>
              </a:spcAft>
            </a:pPr>
            <a:r>
              <a:rPr sz="1000" b="0" i="0">
                <a:solidFill>
                  <a:srgbClr val="8C8C8C"/>
                </a:solidFill>
                <a:latin typeface="Calibri"/>
              </a:rPr>
              <a:t>wetenschappelijkschrijven.nl   </a:t>
            </a:r>
            <a:r>
              <a:rPr sz="1000" b="1" i="0">
                <a:solidFill>
                  <a:srgbClr val="1F3864"/>
                </a:solidFill>
                <a:latin typeface="Calibri"/>
              </a:rPr>
              <a:t>31</a:t>
            </a:r>
          </a:p>
        </p:txBody>
      </p:sp>
    </p:spTree>
    <p:extLst>
      <p:ext uri="{BB962C8B-B14F-4D97-AF65-F5344CB8AC3E}">
        <p14:creationId xmlns:p14="http://schemas.microsoft.com/office/powerpoint/2010/main" val="41114167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640" y="411480"/>
            <a:ext cx="11064240" cy="658368"/>
          </a:xfrm>
        </p:spPr>
        <p:txBody>
          <a:bodyPr wrap="square" lIns="18288" rIns="18288" anchor="ctr"/>
          <a:lstStyle/>
          <a:p>
            <a:pPr algn="l"/>
            <a:r>
              <a:rPr sz="3200" b="1">
                <a:solidFill>
                  <a:srgbClr val="1F3864"/>
                </a:solidFill>
                <a:latin typeface="Calibri"/>
              </a:rPr>
              <a:t>The standard questions per section</a:t>
            </a:r>
          </a:p>
        </p:txBody>
      </p:sp>
      <p:sp>
        <p:nvSpPr>
          <p:cNvPr id="3" name="TextBox 2"/>
          <p:cNvSpPr txBox="1"/>
          <p:nvPr/>
        </p:nvSpPr>
        <p:spPr>
          <a:xfrm>
            <a:off x="566928" y="201168"/>
            <a:ext cx="9144000" cy="274320"/>
          </a:xfrm>
          <a:prstGeom prst="rect">
            <a:avLst/>
          </a:prstGeom>
          <a:noFill/>
        </p:spPr>
        <p:txBody>
          <a:bodyPr wrap="square" lIns="0" tIns="0" rIns="0" bIns="0" anchor="t">
            <a:spAutoFit/>
          </a:bodyPr>
          <a:lstStyle/>
          <a:p>
            <a:pPr algn="l">
              <a:spcAft>
                <a:spcPts val="400"/>
              </a:spcAft>
            </a:pPr>
            <a:r>
              <a:rPr sz="1200" b="1" i="0">
                <a:solidFill>
                  <a:srgbClr val="C00000"/>
                </a:solidFill>
                <a:latin typeface="Calibri"/>
              </a:rPr>
              <a:t>PART 1 · FROM TEXT TO TEXT PLAN</a:t>
            </a:r>
          </a:p>
        </p:txBody>
      </p:sp>
      <p:graphicFrame>
        <p:nvGraphicFramePr>
          <p:cNvPr id="4" name="Table 3"/>
          <p:cNvGraphicFramePr>
            <a:graphicFrameLocks noGrp="1"/>
          </p:cNvGraphicFramePr>
          <p:nvPr/>
        </p:nvGraphicFramePr>
        <p:xfrm>
          <a:off x="548640" y="1325880"/>
          <a:ext cx="11064240" cy="4136136"/>
        </p:xfrm>
        <a:graphic>
          <a:graphicData uri="http://schemas.openxmlformats.org/drawingml/2006/table">
            <a:tbl>
              <a:tblPr firstRow="1">
                <a:tableStyleId>{5C22544A-7EE6-4342-B048-85BDC9FD1C3A}</a:tableStyleId>
              </a:tblPr>
              <a:tblGrid>
                <a:gridCol w="2926080">
                  <a:extLst>
                    <a:ext uri="{9D8B030D-6E8A-4147-A177-3AD203B41FA5}">
                      <a16:colId xmlns:a16="http://schemas.microsoft.com/office/drawing/2014/main" val="20000"/>
                    </a:ext>
                  </a:extLst>
                </a:gridCol>
                <a:gridCol w="8138160">
                  <a:extLst>
                    <a:ext uri="{9D8B030D-6E8A-4147-A177-3AD203B41FA5}">
                      <a16:colId xmlns:a16="http://schemas.microsoft.com/office/drawing/2014/main" val="20001"/>
                    </a:ext>
                  </a:extLst>
                </a:gridCol>
              </a:tblGrid>
              <a:tr h="411480">
                <a:tc>
                  <a:txBody>
                    <a:bodyPr/>
                    <a:lstStyle/>
                    <a:p>
                      <a:pPr algn="l">
                        <a:spcAft>
                          <a:spcPts val="200"/>
                        </a:spcAft>
                      </a:pPr>
                      <a:r>
                        <a:rPr sz="1400" b="1" i="0">
                          <a:solidFill>
                            <a:srgbClr val="FFFFFF"/>
                          </a:solidFill>
                          <a:latin typeface="Calibri"/>
                        </a:rPr>
                        <a:t>Section</a:t>
                      </a:r>
                    </a:p>
                  </a:txBody>
                  <a:tcPr marL="109728" marR="109728" marT="54864" marB="54864">
                    <a:solidFill>
                      <a:srgbClr val="1F3864"/>
                    </a:solidFill>
                  </a:tcPr>
                </a:tc>
                <a:tc>
                  <a:txBody>
                    <a:bodyPr/>
                    <a:lstStyle/>
                    <a:p>
                      <a:pPr algn="l">
                        <a:spcAft>
                          <a:spcPts val="200"/>
                        </a:spcAft>
                      </a:pPr>
                      <a:r>
                        <a:rPr sz="1400" b="1" i="0">
                          <a:solidFill>
                            <a:srgbClr val="FFFFFF"/>
                          </a:solidFill>
                          <a:latin typeface="Calibri"/>
                        </a:rPr>
                        <a:t>Questions</a:t>
                      </a:r>
                    </a:p>
                  </a:txBody>
                  <a:tcPr marL="109728" marR="109728" marT="54864" marB="54864">
                    <a:solidFill>
                      <a:srgbClr val="1F3864"/>
                    </a:solidFill>
                  </a:tcPr>
                </a:tc>
                <a:extLst>
                  <a:ext uri="{0D108BD9-81ED-4DB2-BD59-A6C34878D82A}">
                    <a16:rowId xmlns:a16="http://schemas.microsoft.com/office/drawing/2014/main" val="10000"/>
                  </a:ext>
                </a:extLst>
              </a:tr>
              <a:tr h="365760">
                <a:tc>
                  <a:txBody>
                    <a:bodyPr/>
                    <a:lstStyle/>
                    <a:p>
                      <a:pPr algn="l">
                        <a:spcAft>
                          <a:spcPts val="200"/>
                        </a:spcAft>
                      </a:pPr>
                      <a:r>
                        <a:rPr sz="1300" b="1" i="0">
                          <a:solidFill>
                            <a:srgbClr val="1F3864"/>
                          </a:solidFill>
                          <a:latin typeface="Calibri"/>
                        </a:rPr>
                        <a:t>Executive Summary</a:t>
                      </a:r>
                    </a:p>
                  </a:txBody>
                  <a:tcPr marL="109728" marR="109728" marT="54864" marB="54864">
                    <a:solidFill>
                      <a:srgbClr val="F4F8FC"/>
                    </a:solidFill>
                  </a:tcPr>
                </a:tc>
                <a:tc>
                  <a:txBody>
                    <a:bodyPr/>
                    <a:lstStyle/>
                    <a:p>
                      <a:pPr algn="l">
                        <a:spcAft>
                          <a:spcPts val="200"/>
                        </a:spcAft>
                      </a:pPr>
                      <a:r>
                        <a:rPr sz="1300" b="0" i="0">
                          <a:solidFill>
                            <a:srgbClr val="262626"/>
                          </a:solidFill>
                          <a:latin typeface="Calibri"/>
                        </a:rPr>
                        <a:t>Overall questions: gap, methods, findings, implications?</a:t>
                      </a:r>
                    </a:p>
                  </a:txBody>
                  <a:tcPr marL="109728" marR="109728" marT="54864" marB="54864">
                    <a:solidFill>
                      <a:srgbClr val="F4F8FC"/>
                    </a:solidFill>
                  </a:tcPr>
                </a:tc>
                <a:extLst>
                  <a:ext uri="{0D108BD9-81ED-4DB2-BD59-A6C34878D82A}">
                    <a16:rowId xmlns:a16="http://schemas.microsoft.com/office/drawing/2014/main" val="10001"/>
                  </a:ext>
                </a:extLst>
              </a:tr>
              <a:tr h="365760">
                <a:tc>
                  <a:txBody>
                    <a:bodyPr/>
                    <a:lstStyle/>
                    <a:p>
                      <a:pPr algn="l">
                        <a:spcAft>
                          <a:spcPts val="200"/>
                        </a:spcAft>
                      </a:pPr>
                      <a:r>
                        <a:rPr sz="1300" b="1" i="0">
                          <a:solidFill>
                            <a:srgbClr val="1F3864"/>
                          </a:solidFill>
                          <a:latin typeface="Calibri"/>
                        </a:rPr>
                        <a:t>1. Introduction</a:t>
                      </a:r>
                    </a:p>
                  </a:txBody>
                  <a:tcPr marL="109728" marR="109728" marT="54864" marB="54864">
                    <a:solidFill>
                      <a:srgbClr val="FFFFFF"/>
                    </a:solidFill>
                  </a:tcPr>
                </a:tc>
                <a:tc>
                  <a:txBody>
                    <a:bodyPr/>
                    <a:lstStyle/>
                    <a:p>
                      <a:pPr algn="l">
                        <a:spcAft>
                          <a:spcPts val="200"/>
                        </a:spcAft>
                      </a:pPr>
                      <a:r>
                        <a:rPr sz="1300" b="0" i="0">
                          <a:solidFill>
                            <a:srgbClr val="262626"/>
                          </a:solidFill>
                          <a:latin typeface="Calibri"/>
                        </a:rPr>
                        <a:t>What is the topic?</a:t>
                      </a:r>
                    </a:p>
                    <a:p>
                      <a:pPr algn="l">
                        <a:spcAft>
                          <a:spcPts val="200"/>
                        </a:spcAft>
                      </a:pPr>
                      <a:r>
                        <a:rPr sz="1300" b="0" i="0">
                          <a:solidFill>
                            <a:srgbClr val="262626"/>
                          </a:solidFill>
                          <a:latin typeface="Calibri"/>
                        </a:rPr>
                        <a:t>What does the research add? Why is it relevant?</a:t>
                      </a:r>
                    </a:p>
                    <a:p>
                      <a:pPr algn="l">
                        <a:spcAft>
                          <a:spcPts val="200"/>
                        </a:spcAft>
                      </a:pPr>
                      <a:r>
                        <a:rPr sz="1300" b="0" i="0">
                          <a:solidFill>
                            <a:srgbClr val="262626"/>
                          </a:solidFill>
                          <a:latin typeface="Calibri"/>
                        </a:rPr>
                        <a:t>What is known from the literature?</a:t>
                      </a:r>
                    </a:p>
                    <a:p>
                      <a:pPr algn="l">
                        <a:spcAft>
                          <a:spcPts val="200"/>
                        </a:spcAft>
                      </a:pPr>
                      <a:r>
                        <a:rPr sz="1300" b="0" i="0">
                          <a:solidFill>
                            <a:srgbClr val="262626"/>
                          </a:solidFill>
                          <a:latin typeface="Calibri"/>
                        </a:rPr>
                        <a:t>What is the knowledge gap?</a:t>
                      </a:r>
                    </a:p>
                    <a:p>
                      <a:pPr algn="l">
                        <a:spcAft>
                          <a:spcPts val="200"/>
                        </a:spcAft>
                      </a:pPr>
                      <a:r>
                        <a:rPr sz="1300" b="0" i="0">
                          <a:solidFill>
                            <a:srgbClr val="262626"/>
                          </a:solidFill>
                          <a:latin typeface="Calibri"/>
                        </a:rPr>
                        <a:t>What are the research questions?</a:t>
                      </a:r>
                    </a:p>
                  </a:txBody>
                  <a:tcPr marL="109728" marR="109728" marT="54864" marB="54864">
                    <a:solidFill>
                      <a:srgbClr val="FFFFFF"/>
                    </a:solidFill>
                  </a:tcPr>
                </a:tc>
                <a:extLst>
                  <a:ext uri="{0D108BD9-81ED-4DB2-BD59-A6C34878D82A}">
                    <a16:rowId xmlns:a16="http://schemas.microsoft.com/office/drawing/2014/main" val="10002"/>
                  </a:ext>
                </a:extLst>
              </a:tr>
              <a:tr h="365760">
                <a:tc>
                  <a:txBody>
                    <a:bodyPr/>
                    <a:lstStyle/>
                    <a:p>
                      <a:pPr algn="l">
                        <a:spcAft>
                          <a:spcPts val="200"/>
                        </a:spcAft>
                      </a:pPr>
                      <a:r>
                        <a:rPr sz="1300" b="1" i="0">
                          <a:solidFill>
                            <a:srgbClr val="1F3864"/>
                          </a:solidFill>
                          <a:latin typeface="Calibri"/>
                        </a:rPr>
                        <a:t>2. Method</a:t>
                      </a:r>
                    </a:p>
                  </a:txBody>
                  <a:tcPr marL="109728" marR="109728" marT="54864" marB="54864">
                    <a:solidFill>
                      <a:srgbClr val="F4F8FC"/>
                    </a:solidFill>
                  </a:tcPr>
                </a:tc>
                <a:tc>
                  <a:txBody>
                    <a:bodyPr/>
                    <a:lstStyle/>
                    <a:p>
                      <a:pPr algn="l">
                        <a:spcAft>
                          <a:spcPts val="200"/>
                        </a:spcAft>
                      </a:pPr>
                      <a:r>
                        <a:rPr sz="1300" b="0" i="0">
                          <a:solidFill>
                            <a:srgbClr val="262626"/>
                          </a:solidFill>
                          <a:latin typeface="Calibri"/>
                        </a:rPr>
                        <a:t>What data (and methods) do we use?</a:t>
                      </a:r>
                    </a:p>
                  </a:txBody>
                  <a:tcPr marL="109728" marR="109728" marT="54864" marB="54864">
                    <a:solidFill>
                      <a:srgbClr val="F4F8FC"/>
                    </a:solidFill>
                  </a:tcPr>
                </a:tc>
                <a:extLst>
                  <a:ext uri="{0D108BD9-81ED-4DB2-BD59-A6C34878D82A}">
                    <a16:rowId xmlns:a16="http://schemas.microsoft.com/office/drawing/2014/main" val="10003"/>
                  </a:ext>
                </a:extLst>
              </a:tr>
              <a:tr h="365760">
                <a:tc>
                  <a:txBody>
                    <a:bodyPr/>
                    <a:lstStyle/>
                    <a:p>
                      <a:pPr algn="l">
                        <a:spcAft>
                          <a:spcPts val="200"/>
                        </a:spcAft>
                      </a:pPr>
                      <a:r>
                        <a:rPr sz="1300" b="1" i="0">
                          <a:solidFill>
                            <a:srgbClr val="1F3864"/>
                          </a:solidFill>
                          <a:latin typeface="Calibri"/>
                        </a:rPr>
                        <a:t>3. Results</a:t>
                      </a:r>
                    </a:p>
                  </a:txBody>
                  <a:tcPr marL="109728" marR="109728" marT="54864" marB="54864">
                    <a:solidFill>
                      <a:srgbClr val="FFFFFF"/>
                    </a:solidFill>
                  </a:tcPr>
                </a:tc>
                <a:tc>
                  <a:txBody>
                    <a:bodyPr/>
                    <a:lstStyle/>
                    <a:p>
                      <a:pPr algn="l">
                        <a:spcAft>
                          <a:spcPts val="200"/>
                        </a:spcAft>
                      </a:pPr>
                      <a:r>
                        <a:rPr sz="1300" b="0" i="0">
                          <a:solidFill>
                            <a:srgbClr val="262626"/>
                          </a:solidFill>
                          <a:latin typeface="Calibri"/>
                        </a:rPr>
                        <a:t>What are the findings? (Answers to the research questions)</a:t>
                      </a:r>
                    </a:p>
                  </a:txBody>
                  <a:tcPr marL="109728" marR="109728" marT="54864" marB="54864">
                    <a:solidFill>
                      <a:srgbClr val="FFFFFF"/>
                    </a:solidFill>
                  </a:tcPr>
                </a:tc>
                <a:extLst>
                  <a:ext uri="{0D108BD9-81ED-4DB2-BD59-A6C34878D82A}">
                    <a16:rowId xmlns:a16="http://schemas.microsoft.com/office/drawing/2014/main" val="10004"/>
                  </a:ext>
                </a:extLst>
              </a:tr>
              <a:tr h="365760">
                <a:tc>
                  <a:txBody>
                    <a:bodyPr/>
                    <a:lstStyle/>
                    <a:p>
                      <a:pPr algn="l">
                        <a:spcAft>
                          <a:spcPts val="200"/>
                        </a:spcAft>
                      </a:pPr>
                      <a:r>
                        <a:rPr sz="1300" b="1" i="0">
                          <a:solidFill>
                            <a:srgbClr val="1F3864"/>
                          </a:solidFill>
                          <a:latin typeface="Calibri"/>
                        </a:rPr>
                        <a:t>4. Conclusion / Discussion</a:t>
                      </a:r>
                    </a:p>
                  </a:txBody>
                  <a:tcPr marL="109728" marR="109728" marT="54864" marB="54864">
                    <a:solidFill>
                      <a:srgbClr val="F4F8FC"/>
                    </a:solidFill>
                  </a:tcPr>
                </a:tc>
                <a:tc>
                  <a:txBody>
                    <a:bodyPr/>
                    <a:lstStyle/>
                    <a:p>
                      <a:pPr algn="l">
                        <a:spcAft>
                          <a:spcPts val="200"/>
                        </a:spcAft>
                      </a:pPr>
                      <a:r>
                        <a:rPr sz="1300" b="0" i="0">
                          <a:solidFill>
                            <a:srgbClr val="262626"/>
                          </a:solidFill>
                          <a:latin typeface="Calibri"/>
                        </a:rPr>
                        <a:t>What are the main findings and what do they mean?</a:t>
                      </a:r>
                    </a:p>
                    <a:p>
                      <a:pPr algn="l">
                        <a:spcAft>
                          <a:spcPts val="200"/>
                        </a:spcAft>
                      </a:pPr>
                      <a:r>
                        <a:rPr sz="1300" b="0" i="0">
                          <a:solidFill>
                            <a:srgbClr val="262626"/>
                          </a:solidFill>
                          <a:latin typeface="Calibri"/>
                        </a:rPr>
                        <a:t>How can we interpret or explain them?</a:t>
                      </a:r>
                    </a:p>
                    <a:p>
                      <a:pPr algn="l">
                        <a:spcAft>
                          <a:spcPts val="200"/>
                        </a:spcAft>
                      </a:pPr>
                      <a:r>
                        <a:rPr sz="1300" b="0" i="0">
                          <a:solidFill>
                            <a:srgbClr val="262626"/>
                          </a:solidFill>
                          <a:latin typeface="Calibri"/>
                        </a:rPr>
                        <a:t>Why are the findings surprising / not surprising?</a:t>
                      </a:r>
                    </a:p>
                    <a:p>
                      <a:pPr algn="l">
                        <a:spcAft>
                          <a:spcPts val="200"/>
                        </a:spcAft>
                      </a:pPr>
                      <a:r>
                        <a:rPr sz="1300" b="0" i="0">
                          <a:solidFill>
                            <a:srgbClr val="262626"/>
                          </a:solidFill>
                          <a:latin typeface="Calibri"/>
                        </a:rPr>
                        <a:t>What are the limitations of this research?</a:t>
                      </a:r>
                    </a:p>
                    <a:p>
                      <a:pPr algn="l">
                        <a:spcAft>
                          <a:spcPts val="200"/>
                        </a:spcAft>
                      </a:pPr>
                      <a:r>
                        <a:rPr sz="1300" b="0" i="0">
                          <a:solidFill>
                            <a:srgbClr val="262626"/>
                          </a:solidFill>
                          <a:latin typeface="Calibri"/>
                        </a:rPr>
                        <a:t>What can we conclude from the findings?</a:t>
                      </a:r>
                    </a:p>
                    <a:p>
                      <a:pPr algn="l">
                        <a:spcAft>
                          <a:spcPts val="200"/>
                        </a:spcAft>
                      </a:pPr>
                      <a:r>
                        <a:rPr sz="1300" b="0" i="0">
                          <a:solidFill>
                            <a:srgbClr val="262626"/>
                          </a:solidFill>
                          <a:latin typeface="Calibri"/>
                        </a:rPr>
                        <a:t>How do we look to the future?</a:t>
                      </a:r>
                    </a:p>
                  </a:txBody>
                  <a:tcPr marL="109728" marR="109728" marT="54864" marB="54864">
                    <a:solidFill>
                      <a:srgbClr val="F4F8FC"/>
                    </a:solidFill>
                  </a:tcPr>
                </a:tc>
                <a:extLst>
                  <a:ext uri="{0D108BD9-81ED-4DB2-BD59-A6C34878D82A}">
                    <a16:rowId xmlns:a16="http://schemas.microsoft.com/office/drawing/2014/main" val="10005"/>
                  </a:ext>
                </a:extLst>
              </a:tr>
            </a:tbl>
          </a:graphicData>
        </a:graphic>
      </p:graphicFrame>
      <p:sp>
        <p:nvSpPr>
          <p:cNvPr id="5" name="TextBox 4"/>
          <p:cNvSpPr txBox="1"/>
          <p:nvPr/>
        </p:nvSpPr>
        <p:spPr>
          <a:xfrm>
            <a:off x="7955279" y="6473952"/>
            <a:ext cx="3685032" cy="274320"/>
          </a:xfrm>
          <a:prstGeom prst="rect">
            <a:avLst/>
          </a:prstGeom>
          <a:noFill/>
        </p:spPr>
        <p:txBody>
          <a:bodyPr wrap="square" lIns="0" tIns="0" rIns="0" bIns="0" anchor="t">
            <a:spAutoFit/>
          </a:bodyPr>
          <a:lstStyle/>
          <a:p>
            <a:pPr algn="r">
              <a:spcAft>
                <a:spcPts val="400"/>
              </a:spcAft>
            </a:pPr>
            <a:r>
              <a:rPr sz="1000" b="0" i="0">
                <a:solidFill>
                  <a:srgbClr val="8C8C8C"/>
                </a:solidFill>
                <a:latin typeface="Calibri"/>
              </a:rPr>
              <a:t>wetenschappelijkschrijven.nl   </a:t>
            </a:r>
            <a:r>
              <a:rPr sz="1000" b="1" i="0">
                <a:solidFill>
                  <a:srgbClr val="1F3864"/>
                </a:solidFill>
                <a:latin typeface="Calibri"/>
              </a:rPr>
              <a:t>32</a:t>
            </a:r>
          </a:p>
        </p:txBody>
      </p:sp>
    </p:spTree>
    <p:extLst>
      <p:ext uri="{BB962C8B-B14F-4D97-AF65-F5344CB8AC3E}">
        <p14:creationId xmlns:p14="http://schemas.microsoft.com/office/powerpoint/2010/main" val="23546466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1F3864"/>
        </a:solidFill>
        <a:effectLst/>
      </p:bgPr>
    </p:bg>
    <p:spTree>
      <p:nvGrpSpPr>
        <p:cNvPr id="1" name=""/>
        <p:cNvGrpSpPr/>
        <p:nvPr/>
      </p:nvGrpSpPr>
      <p:grpSpPr>
        <a:xfrm>
          <a:off x="0" y="0"/>
          <a:ext cx="0" cy="0"/>
          <a:chOff x="0" y="0"/>
          <a:chExt cx="0" cy="0"/>
        </a:xfrm>
      </p:grpSpPr>
      <p:sp>
        <p:nvSpPr>
          <p:cNvPr id="3" name="TextBox 2"/>
          <p:cNvSpPr txBox="1"/>
          <p:nvPr/>
        </p:nvSpPr>
        <p:spPr>
          <a:xfrm>
            <a:off x="7589520" y="182880"/>
            <a:ext cx="4389120" cy="6400800"/>
          </a:xfrm>
          <a:prstGeom prst="rect">
            <a:avLst/>
          </a:prstGeom>
          <a:noFill/>
        </p:spPr>
        <p:txBody>
          <a:bodyPr wrap="square" lIns="0" tIns="0" rIns="0" bIns="0" anchor="ctr">
            <a:spAutoFit/>
          </a:bodyPr>
          <a:lstStyle/>
          <a:p>
            <a:pPr algn="r">
              <a:spcAft>
                <a:spcPts val="400"/>
              </a:spcAft>
            </a:pPr>
            <a:r>
              <a:rPr sz="36000" b="1" i="0">
                <a:solidFill>
                  <a:srgbClr val="2A4A80"/>
                </a:solidFill>
                <a:latin typeface="Calibri"/>
              </a:rPr>
              <a:t>2</a:t>
            </a:r>
          </a:p>
        </p:txBody>
      </p:sp>
      <p:sp>
        <p:nvSpPr>
          <p:cNvPr id="4" name="TextBox 3"/>
          <p:cNvSpPr txBox="1"/>
          <p:nvPr/>
        </p:nvSpPr>
        <p:spPr>
          <a:xfrm>
            <a:off x="822960" y="2103120"/>
            <a:ext cx="8229600" cy="457200"/>
          </a:xfrm>
          <a:prstGeom prst="rect">
            <a:avLst/>
          </a:prstGeom>
          <a:noFill/>
        </p:spPr>
        <p:txBody>
          <a:bodyPr wrap="square" lIns="0" tIns="0" rIns="0" bIns="0" anchor="t">
            <a:spAutoFit/>
          </a:bodyPr>
          <a:lstStyle/>
          <a:p>
            <a:pPr algn="l">
              <a:spcAft>
                <a:spcPts val="400"/>
              </a:spcAft>
            </a:pPr>
            <a:r>
              <a:rPr sz="1800" b="1" i="0">
                <a:solidFill>
                  <a:srgbClr val="FF9C94"/>
                </a:solidFill>
                <a:latin typeface="Calibri"/>
              </a:rPr>
              <a:t>PART 2</a:t>
            </a:r>
          </a:p>
        </p:txBody>
      </p:sp>
      <p:sp>
        <p:nvSpPr>
          <p:cNvPr id="2" name="Title 1"/>
          <p:cNvSpPr>
            <a:spLocks noGrp="1"/>
          </p:cNvSpPr>
          <p:nvPr>
            <p:ph type="title"/>
          </p:nvPr>
        </p:nvSpPr>
        <p:spPr>
          <a:xfrm>
            <a:off x="822960" y="2606040"/>
            <a:ext cx="8686800" cy="1371600"/>
          </a:xfrm>
        </p:spPr>
        <p:txBody>
          <a:bodyPr wrap="square" lIns="18288" rIns="18288" anchor="t"/>
          <a:lstStyle/>
          <a:p>
            <a:pPr algn="l"/>
            <a:r>
              <a:rPr sz="4800" b="1">
                <a:solidFill>
                  <a:srgbClr val="FFFFFF"/>
                </a:solidFill>
                <a:latin typeface="Calibri"/>
              </a:rPr>
              <a:t>From text plan to text</a:t>
            </a:r>
          </a:p>
        </p:txBody>
      </p:sp>
      <p:sp>
        <p:nvSpPr>
          <p:cNvPr id="5" name="TextBox 4"/>
          <p:cNvSpPr txBox="1"/>
          <p:nvPr/>
        </p:nvSpPr>
        <p:spPr>
          <a:xfrm>
            <a:off x="822960" y="4069080"/>
            <a:ext cx="8229600" cy="548640"/>
          </a:xfrm>
          <a:prstGeom prst="rect">
            <a:avLst/>
          </a:prstGeom>
          <a:noFill/>
        </p:spPr>
        <p:txBody>
          <a:bodyPr wrap="square" lIns="0" tIns="0" rIns="0" bIns="0" anchor="t">
            <a:spAutoFit/>
          </a:bodyPr>
          <a:lstStyle/>
          <a:p>
            <a:pPr algn="l">
              <a:spcAft>
                <a:spcPts val="400"/>
              </a:spcAft>
            </a:pPr>
            <a:r>
              <a:rPr sz="2000" b="0" i="0">
                <a:solidFill>
                  <a:srgbClr val="BDD7EE"/>
                </a:solidFill>
                <a:latin typeface="Calibri"/>
              </a:rPr>
              <a:t>Plan the structure first – then write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640" y="411480"/>
            <a:ext cx="11064240" cy="658368"/>
          </a:xfrm>
        </p:spPr>
        <p:txBody>
          <a:bodyPr wrap="square" lIns="18288" rIns="18288" anchor="ctr"/>
          <a:lstStyle/>
          <a:p>
            <a:pPr algn="l"/>
            <a:r>
              <a:rPr sz="3200" b="1">
                <a:solidFill>
                  <a:srgbClr val="1F3864"/>
                </a:solidFill>
                <a:latin typeface="Calibri"/>
              </a:rPr>
              <a:t>The 6-step plan</a:t>
            </a:r>
          </a:p>
        </p:txBody>
      </p:sp>
      <p:sp>
        <p:nvSpPr>
          <p:cNvPr id="3" name="TextBox 2"/>
          <p:cNvSpPr txBox="1"/>
          <p:nvPr/>
        </p:nvSpPr>
        <p:spPr>
          <a:xfrm>
            <a:off x="566928" y="201168"/>
            <a:ext cx="9144000" cy="274320"/>
          </a:xfrm>
          <a:prstGeom prst="rect">
            <a:avLst/>
          </a:prstGeom>
          <a:noFill/>
        </p:spPr>
        <p:txBody>
          <a:bodyPr wrap="square" lIns="0" tIns="0" rIns="0" bIns="0" anchor="t">
            <a:spAutoFit/>
          </a:bodyPr>
          <a:lstStyle/>
          <a:p>
            <a:pPr algn="l">
              <a:spcAft>
                <a:spcPts val="400"/>
              </a:spcAft>
            </a:pPr>
            <a:r>
              <a:rPr sz="1200" b="1" i="0">
                <a:solidFill>
                  <a:srgbClr val="C00000"/>
                </a:solidFill>
                <a:latin typeface="Calibri"/>
              </a:rPr>
              <a:t>PART 2 · FROM TEXT PLAN TO TEXT</a:t>
            </a:r>
          </a:p>
        </p:txBody>
      </p:sp>
      <p:sp>
        <p:nvSpPr>
          <p:cNvPr id="4" name="TextBox 3"/>
          <p:cNvSpPr txBox="1"/>
          <p:nvPr/>
        </p:nvSpPr>
        <p:spPr>
          <a:xfrm>
            <a:off x="566928" y="1024128"/>
            <a:ext cx="10972800" cy="365760"/>
          </a:xfrm>
          <a:prstGeom prst="rect">
            <a:avLst/>
          </a:prstGeom>
          <a:noFill/>
        </p:spPr>
        <p:txBody>
          <a:bodyPr wrap="square" lIns="0" tIns="0" rIns="0" bIns="0" anchor="t">
            <a:spAutoFit/>
          </a:bodyPr>
          <a:lstStyle/>
          <a:p>
            <a:pPr algn="l">
              <a:spcAft>
                <a:spcPts val="400"/>
              </a:spcAft>
            </a:pPr>
            <a:r>
              <a:rPr sz="1700" b="0" i="1">
                <a:solidFill>
                  <a:srgbClr val="595959"/>
                </a:solidFill>
                <a:latin typeface="Calibri"/>
              </a:rPr>
              <a:t>From main question to full text – step by step</a:t>
            </a:r>
          </a:p>
        </p:txBody>
      </p:sp>
      <p:sp>
        <p:nvSpPr>
          <p:cNvPr id="5" name="Rounded Rectangle 4"/>
          <p:cNvSpPr/>
          <p:nvPr/>
        </p:nvSpPr>
        <p:spPr>
          <a:xfrm>
            <a:off x="548640" y="4663440"/>
            <a:ext cx="1752600" cy="1600200"/>
          </a:xfrm>
          <a:prstGeom prst="roundRect">
            <a:avLst>
              <a:gd name="adj" fmla="val 4000"/>
            </a:avLst>
          </a:prstGeom>
          <a:solidFill>
            <a:srgbClr val="F4F8FC"/>
          </a:solidFill>
          <a:ln w="12700">
            <a:solidFill>
              <a:srgbClr val="C9D9EA"/>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Oval 5"/>
          <p:cNvSpPr/>
          <p:nvPr/>
        </p:nvSpPr>
        <p:spPr>
          <a:xfrm>
            <a:off x="685800" y="4800600"/>
            <a:ext cx="502920" cy="502920"/>
          </a:xfrm>
          <a:prstGeom prst="ellipse">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300"/>
              </a:spcAft>
            </a:pPr>
            <a:r>
              <a:rPr sz="1700" b="1" i="0">
                <a:solidFill>
                  <a:srgbClr val="FFFFFF"/>
                </a:solidFill>
                <a:latin typeface="Calibri"/>
              </a:rPr>
              <a:t>1</a:t>
            </a:r>
          </a:p>
        </p:txBody>
      </p:sp>
      <p:sp>
        <p:nvSpPr>
          <p:cNvPr id="7" name="TextBox 6"/>
          <p:cNvSpPr txBox="1"/>
          <p:nvPr/>
        </p:nvSpPr>
        <p:spPr>
          <a:xfrm>
            <a:off x="685800" y="5440679"/>
            <a:ext cx="1524000" cy="1005840"/>
          </a:xfrm>
          <a:prstGeom prst="rect">
            <a:avLst/>
          </a:prstGeom>
          <a:noFill/>
        </p:spPr>
        <p:txBody>
          <a:bodyPr wrap="square" lIns="0" tIns="0" rIns="0" bIns="0" anchor="t">
            <a:spAutoFit/>
          </a:bodyPr>
          <a:lstStyle/>
          <a:p>
            <a:pPr algn="l">
              <a:spcAft>
                <a:spcPts val="200"/>
              </a:spcAft>
            </a:pPr>
            <a:r>
              <a:rPr sz="1400" b="0" i="0">
                <a:solidFill>
                  <a:srgbClr val="1F3864"/>
                </a:solidFill>
                <a:latin typeface="Calibri"/>
              </a:rPr>
              <a:t>Determine the </a:t>
            </a:r>
            <a:r>
              <a:rPr sz="1400" b="1" i="0">
                <a:solidFill>
                  <a:srgbClr val="1F3864"/>
                </a:solidFill>
                <a:latin typeface="Calibri"/>
              </a:rPr>
              <a:t>Main Question</a:t>
            </a:r>
          </a:p>
        </p:txBody>
      </p:sp>
      <p:sp>
        <p:nvSpPr>
          <p:cNvPr id="8" name="Rounded Rectangle 7"/>
          <p:cNvSpPr/>
          <p:nvPr/>
        </p:nvSpPr>
        <p:spPr>
          <a:xfrm>
            <a:off x="2410968" y="4041648"/>
            <a:ext cx="1752600" cy="2221992"/>
          </a:xfrm>
          <a:prstGeom prst="roundRect">
            <a:avLst>
              <a:gd name="adj" fmla="val 4000"/>
            </a:avLst>
          </a:prstGeom>
          <a:solidFill>
            <a:srgbClr val="F4F8FC"/>
          </a:solidFill>
          <a:ln w="12700">
            <a:solidFill>
              <a:srgbClr val="C9D9EA"/>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9" name="Oval 8"/>
          <p:cNvSpPr/>
          <p:nvPr/>
        </p:nvSpPr>
        <p:spPr>
          <a:xfrm>
            <a:off x="2548128" y="4178808"/>
            <a:ext cx="502920" cy="502920"/>
          </a:xfrm>
          <a:prstGeom prst="ellipse">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300"/>
              </a:spcAft>
            </a:pPr>
            <a:r>
              <a:rPr sz="1700" b="1" i="0">
                <a:solidFill>
                  <a:srgbClr val="FFFFFF"/>
                </a:solidFill>
                <a:latin typeface="Calibri"/>
              </a:rPr>
              <a:t>2</a:t>
            </a:r>
          </a:p>
        </p:txBody>
      </p:sp>
      <p:sp>
        <p:nvSpPr>
          <p:cNvPr id="10" name="TextBox 9"/>
          <p:cNvSpPr txBox="1"/>
          <p:nvPr/>
        </p:nvSpPr>
        <p:spPr>
          <a:xfrm>
            <a:off x="2548128" y="4818888"/>
            <a:ext cx="1524000" cy="1005840"/>
          </a:xfrm>
          <a:prstGeom prst="rect">
            <a:avLst/>
          </a:prstGeom>
          <a:noFill/>
        </p:spPr>
        <p:txBody>
          <a:bodyPr wrap="square" lIns="0" tIns="0" rIns="0" bIns="0" anchor="t">
            <a:spAutoFit/>
          </a:bodyPr>
          <a:lstStyle/>
          <a:p>
            <a:pPr algn="l">
              <a:spcAft>
                <a:spcPts val="200"/>
              </a:spcAft>
            </a:pPr>
            <a:r>
              <a:rPr sz="1400" b="0" i="0">
                <a:solidFill>
                  <a:srgbClr val="1F3864"/>
                </a:solidFill>
                <a:latin typeface="Calibri"/>
              </a:rPr>
              <a:t>Draft the </a:t>
            </a:r>
            <a:r>
              <a:rPr sz="1400" b="1" i="0">
                <a:solidFill>
                  <a:srgbClr val="1F3864"/>
                </a:solidFill>
                <a:latin typeface="Calibri"/>
              </a:rPr>
              <a:t>Main Answer</a:t>
            </a:r>
            <a:r>
              <a:rPr sz="1400" b="0" i="0">
                <a:solidFill>
                  <a:srgbClr val="1F3864"/>
                </a:solidFill>
                <a:latin typeface="Calibri"/>
              </a:rPr>
              <a:t> (core message)</a:t>
            </a:r>
          </a:p>
        </p:txBody>
      </p:sp>
      <p:sp>
        <p:nvSpPr>
          <p:cNvPr id="11" name="Rounded Rectangle 10"/>
          <p:cNvSpPr/>
          <p:nvPr/>
        </p:nvSpPr>
        <p:spPr>
          <a:xfrm>
            <a:off x="4273296" y="3419855"/>
            <a:ext cx="1752600" cy="2843784"/>
          </a:xfrm>
          <a:prstGeom prst="roundRect">
            <a:avLst>
              <a:gd name="adj" fmla="val 4000"/>
            </a:avLst>
          </a:prstGeom>
          <a:solidFill>
            <a:srgbClr val="F4F8FC"/>
          </a:solidFill>
          <a:ln w="12700">
            <a:solidFill>
              <a:srgbClr val="C9D9EA"/>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2" name="Oval 11"/>
          <p:cNvSpPr/>
          <p:nvPr/>
        </p:nvSpPr>
        <p:spPr>
          <a:xfrm>
            <a:off x="4410456" y="3557015"/>
            <a:ext cx="502920" cy="502920"/>
          </a:xfrm>
          <a:prstGeom prst="ellipse">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300"/>
              </a:spcAft>
            </a:pPr>
            <a:r>
              <a:rPr sz="1700" b="1" i="0">
                <a:solidFill>
                  <a:srgbClr val="FFFFFF"/>
                </a:solidFill>
                <a:latin typeface="Calibri"/>
              </a:rPr>
              <a:t>3</a:t>
            </a:r>
          </a:p>
        </p:txBody>
      </p:sp>
      <p:sp>
        <p:nvSpPr>
          <p:cNvPr id="13" name="TextBox 12"/>
          <p:cNvSpPr txBox="1"/>
          <p:nvPr/>
        </p:nvSpPr>
        <p:spPr>
          <a:xfrm>
            <a:off x="4410456" y="4197095"/>
            <a:ext cx="1524000" cy="1005840"/>
          </a:xfrm>
          <a:prstGeom prst="rect">
            <a:avLst/>
          </a:prstGeom>
          <a:noFill/>
        </p:spPr>
        <p:txBody>
          <a:bodyPr wrap="square" lIns="0" tIns="0" rIns="0" bIns="0" anchor="t">
            <a:spAutoFit/>
          </a:bodyPr>
          <a:lstStyle/>
          <a:p>
            <a:pPr algn="l">
              <a:spcAft>
                <a:spcPts val="200"/>
              </a:spcAft>
            </a:pPr>
            <a:r>
              <a:rPr sz="1400" b="0" i="0">
                <a:solidFill>
                  <a:srgbClr val="1F3864"/>
                </a:solidFill>
                <a:latin typeface="Calibri"/>
              </a:rPr>
              <a:t>Identify the </a:t>
            </a:r>
            <a:r>
              <a:rPr sz="1400" b="1" i="0">
                <a:solidFill>
                  <a:srgbClr val="1F3864"/>
                </a:solidFill>
                <a:latin typeface="Calibri"/>
              </a:rPr>
              <a:t>Sub-questions</a:t>
            </a:r>
            <a:r>
              <a:rPr sz="1400" b="0" i="0">
                <a:solidFill>
                  <a:srgbClr val="1F3864"/>
                </a:solidFill>
                <a:latin typeface="Calibri"/>
              </a:rPr>
              <a:t> needed for the reader</a:t>
            </a:r>
          </a:p>
        </p:txBody>
      </p:sp>
      <p:sp>
        <p:nvSpPr>
          <p:cNvPr id="14" name="Rounded Rectangle 13"/>
          <p:cNvSpPr/>
          <p:nvPr/>
        </p:nvSpPr>
        <p:spPr>
          <a:xfrm>
            <a:off x="6135623" y="2798063"/>
            <a:ext cx="1752600" cy="3465576"/>
          </a:xfrm>
          <a:prstGeom prst="roundRect">
            <a:avLst>
              <a:gd name="adj" fmla="val 4000"/>
            </a:avLst>
          </a:prstGeom>
          <a:solidFill>
            <a:srgbClr val="F4F8FC"/>
          </a:solidFill>
          <a:ln w="12700">
            <a:solidFill>
              <a:srgbClr val="C9D9EA"/>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5" name="Oval 14"/>
          <p:cNvSpPr/>
          <p:nvPr/>
        </p:nvSpPr>
        <p:spPr>
          <a:xfrm>
            <a:off x="6272783" y="2935223"/>
            <a:ext cx="502920" cy="502920"/>
          </a:xfrm>
          <a:prstGeom prst="ellipse">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300"/>
              </a:spcAft>
            </a:pPr>
            <a:r>
              <a:rPr sz="1700" b="1" i="0">
                <a:solidFill>
                  <a:srgbClr val="FFFFFF"/>
                </a:solidFill>
                <a:latin typeface="Calibri"/>
              </a:rPr>
              <a:t>4</a:t>
            </a:r>
          </a:p>
        </p:txBody>
      </p:sp>
      <p:sp>
        <p:nvSpPr>
          <p:cNvPr id="16" name="TextBox 15"/>
          <p:cNvSpPr txBox="1"/>
          <p:nvPr/>
        </p:nvSpPr>
        <p:spPr>
          <a:xfrm>
            <a:off x="6272783" y="3575303"/>
            <a:ext cx="1524000" cy="1005840"/>
          </a:xfrm>
          <a:prstGeom prst="rect">
            <a:avLst/>
          </a:prstGeom>
          <a:noFill/>
        </p:spPr>
        <p:txBody>
          <a:bodyPr wrap="square" lIns="0" tIns="0" rIns="0" bIns="0" anchor="t">
            <a:spAutoFit/>
          </a:bodyPr>
          <a:lstStyle/>
          <a:p>
            <a:pPr algn="l">
              <a:spcAft>
                <a:spcPts val="200"/>
              </a:spcAft>
            </a:pPr>
            <a:r>
              <a:rPr sz="1400" b="0" i="0">
                <a:solidFill>
                  <a:srgbClr val="1F3864"/>
                </a:solidFill>
                <a:latin typeface="Calibri"/>
              </a:rPr>
              <a:t>Draft </a:t>
            </a:r>
            <a:r>
              <a:rPr sz="1400" b="1" i="0">
                <a:solidFill>
                  <a:srgbClr val="1F3864"/>
                </a:solidFill>
                <a:latin typeface="Calibri"/>
              </a:rPr>
              <a:t>Short Answers</a:t>
            </a:r>
          </a:p>
        </p:txBody>
      </p:sp>
      <p:sp>
        <p:nvSpPr>
          <p:cNvPr id="17" name="Rounded Rectangle 16"/>
          <p:cNvSpPr/>
          <p:nvPr/>
        </p:nvSpPr>
        <p:spPr>
          <a:xfrm>
            <a:off x="7997951" y="2176271"/>
            <a:ext cx="1752600" cy="4087368"/>
          </a:xfrm>
          <a:prstGeom prst="roundRect">
            <a:avLst>
              <a:gd name="adj" fmla="val 4000"/>
            </a:avLst>
          </a:prstGeom>
          <a:solidFill>
            <a:srgbClr val="FFE45C"/>
          </a:solidFill>
          <a:ln w="12700">
            <a:solidFill>
              <a:srgbClr val="C9A80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8" name="Oval 17"/>
          <p:cNvSpPr/>
          <p:nvPr/>
        </p:nvSpPr>
        <p:spPr>
          <a:xfrm>
            <a:off x="8135112" y="2313431"/>
            <a:ext cx="502920" cy="502920"/>
          </a:xfrm>
          <a:prstGeom prst="ellipse">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300"/>
              </a:spcAft>
            </a:pPr>
            <a:r>
              <a:rPr sz="1700" b="1" i="0">
                <a:solidFill>
                  <a:srgbClr val="FFFFFF"/>
                </a:solidFill>
                <a:latin typeface="Calibri"/>
              </a:rPr>
              <a:t>5</a:t>
            </a:r>
          </a:p>
        </p:txBody>
      </p:sp>
      <p:sp>
        <p:nvSpPr>
          <p:cNvPr id="19" name="TextBox 18"/>
          <p:cNvSpPr txBox="1"/>
          <p:nvPr/>
        </p:nvSpPr>
        <p:spPr>
          <a:xfrm>
            <a:off x="8135112" y="2953511"/>
            <a:ext cx="1524000" cy="1005840"/>
          </a:xfrm>
          <a:prstGeom prst="rect">
            <a:avLst/>
          </a:prstGeom>
          <a:noFill/>
        </p:spPr>
        <p:txBody>
          <a:bodyPr wrap="square" lIns="0" tIns="0" rIns="0" bIns="0" anchor="t">
            <a:spAutoFit/>
          </a:bodyPr>
          <a:lstStyle/>
          <a:p>
            <a:pPr algn="l">
              <a:spcAft>
                <a:spcPts val="200"/>
              </a:spcAft>
            </a:pPr>
            <a:r>
              <a:rPr sz="1400" b="0" i="0">
                <a:solidFill>
                  <a:srgbClr val="1F3864"/>
                </a:solidFill>
                <a:latin typeface="Calibri"/>
              </a:rPr>
              <a:t>Check and discuss the </a:t>
            </a:r>
            <a:r>
              <a:rPr sz="1400" b="1" i="0">
                <a:solidFill>
                  <a:srgbClr val="1F3864"/>
                </a:solidFill>
                <a:latin typeface="Calibri"/>
              </a:rPr>
              <a:t>Storyline</a:t>
            </a:r>
            <a:r>
              <a:rPr sz="1400" b="0" i="0">
                <a:solidFill>
                  <a:srgbClr val="1F3864"/>
                </a:solidFill>
                <a:latin typeface="Calibri"/>
              </a:rPr>
              <a:t> with a peer</a:t>
            </a:r>
          </a:p>
        </p:txBody>
      </p:sp>
      <p:sp>
        <p:nvSpPr>
          <p:cNvPr id="20" name="Rounded Rectangle 19"/>
          <p:cNvSpPr/>
          <p:nvPr/>
        </p:nvSpPr>
        <p:spPr>
          <a:xfrm>
            <a:off x="8107679" y="5760720"/>
            <a:ext cx="1533144" cy="347472"/>
          </a:xfrm>
          <a:prstGeom prst="roundRect">
            <a:avLst>
              <a:gd name="adj" fmla="val 50000"/>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wrap="square" lIns="18288" tIns="10972" rIns="18288" bIns="10972" rtlCol="0" anchor="ctr"/>
          <a:lstStyle/>
          <a:p>
            <a:pPr algn="ctr">
              <a:spcAft>
                <a:spcPts val="300"/>
              </a:spcAft>
            </a:pPr>
            <a:r>
              <a:rPr sz="1100" b="1" i="0">
                <a:solidFill>
                  <a:srgbClr val="FFFFFF"/>
                </a:solidFill>
                <a:latin typeface="Calibri"/>
              </a:rPr>
              <a:t>PEER FEEDBACK</a:t>
            </a:r>
          </a:p>
        </p:txBody>
      </p:sp>
      <p:sp>
        <p:nvSpPr>
          <p:cNvPr id="21" name="Rounded Rectangle 20"/>
          <p:cNvSpPr/>
          <p:nvPr/>
        </p:nvSpPr>
        <p:spPr>
          <a:xfrm>
            <a:off x="9860280" y="1554479"/>
            <a:ext cx="1752600" cy="4709160"/>
          </a:xfrm>
          <a:prstGeom prst="roundRect">
            <a:avLst>
              <a:gd name="adj" fmla="val 4000"/>
            </a:avLst>
          </a:prstGeom>
          <a:solidFill>
            <a:srgbClr val="1F3864"/>
          </a:solidFill>
          <a:ln w="12700">
            <a:solidFill>
              <a:srgbClr val="1F3864"/>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2" name="Oval 21"/>
          <p:cNvSpPr/>
          <p:nvPr/>
        </p:nvSpPr>
        <p:spPr>
          <a:xfrm>
            <a:off x="9997440" y="1691639"/>
            <a:ext cx="502920" cy="50292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300"/>
              </a:spcAft>
            </a:pPr>
            <a:r>
              <a:rPr sz="1700" b="1" i="0">
                <a:solidFill>
                  <a:srgbClr val="1F3864"/>
                </a:solidFill>
                <a:latin typeface="Calibri"/>
              </a:rPr>
              <a:t>6</a:t>
            </a:r>
          </a:p>
        </p:txBody>
      </p:sp>
      <p:sp>
        <p:nvSpPr>
          <p:cNvPr id="23" name="TextBox 22"/>
          <p:cNvSpPr txBox="1"/>
          <p:nvPr/>
        </p:nvSpPr>
        <p:spPr>
          <a:xfrm>
            <a:off x="9997440" y="2331719"/>
            <a:ext cx="1524000" cy="1005840"/>
          </a:xfrm>
          <a:prstGeom prst="rect">
            <a:avLst/>
          </a:prstGeom>
          <a:noFill/>
        </p:spPr>
        <p:txBody>
          <a:bodyPr wrap="square" lIns="0" tIns="0" rIns="0" bIns="0" anchor="t">
            <a:spAutoFit/>
          </a:bodyPr>
          <a:lstStyle/>
          <a:p>
            <a:pPr algn="l">
              <a:spcAft>
                <a:spcPts val="200"/>
              </a:spcAft>
            </a:pPr>
            <a:r>
              <a:rPr sz="1400" b="0" i="0">
                <a:solidFill>
                  <a:srgbClr val="FFFFFF"/>
                </a:solidFill>
                <a:latin typeface="Calibri"/>
              </a:rPr>
              <a:t>Write the </a:t>
            </a:r>
            <a:r>
              <a:rPr sz="1400" b="1" i="0">
                <a:solidFill>
                  <a:srgbClr val="FFFFFF"/>
                </a:solidFill>
                <a:latin typeface="Calibri"/>
              </a:rPr>
              <a:t>Full Text</a:t>
            </a:r>
          </a:p>
        </p:txBody>
      </p:sp>
      <p:sp>
        <p:nvSpPr>
          <p:cNvPr id="24" name="TextBox 23"/>
          <p:cNvSpPr txBox="1"/>
          <p:nvPr/>
        </p:nvSpPr>
        <p:spPr>
          <a:xfrm>
            <a:off x="7955279" y="6473952"/>
            <a:ext cx="3685032" cy="274320"/>
          </a:xfrm>
          <a:prstGeom prst="rect">
            <a:avLst/>
          </a:prstGeom>
          <a:noFill/>
        </p:spPr>
        <p:txBody>
          <a:bodyPr wrap="square" lIns="0" tIns="0" rIns="0" bIns="0" anchor="t">
            <a:spAutoFit/>
          </a:bodyPr>
          <a:lstStyle/>
          <a:p>
            <a:pPr algn="r">
              <a:spcAft>
                <a:spcPts val="400"/>
              </a:spcAft>
            </a:pPr>
            <a:r>
              <a:rPr sz="1000" b="0" i="0">
                <a:solidFill>
                  <a:srgbClr val="8C8C8C"/>
                </a:solidFill>
                <a:latin typeface="Calibri"/>
              </a:rPr>
              <a:t>wetenschappelijkschrijven.nl   </a:t>
            </a:r>
            <a:r>
              <a:rPr sz="1000" b="1" i="0">
                <a:solidFill>
                  <a:srgbClr val="1F3864"/>
                </a:solidFill>
                <a:latin typeface="Calibri"/>
              </a:rPr>
              <a:t>34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640" y="411480"/>
            <a:ext cx="11064240" cy="658368"/>
          </a:xfrm>
        </p:spPr>
        <p:txBody>
          <a:bodyPr wrap="square" lIns="18288" rIns="18288" anchor="ctr"/>
          <a:lstStyle/>
          <a:p>
            <a:pPr algn="l"/>
            <a:r>
              <a:rPr sz="3200" b="1">
                <a:solidFill>
                  <a:srgbClr val="1F3864"/>
                </a:solidFill>
                <a:latin typeface="Calibri"/>
              </a:rPr>
              <a:t>The Pyramid Principle</a:t>
            </a:r>
          </a:p>
        </p:txBody>
      </p:sp>
      <p:sp>
        <p:nvSpPr>
          <p:cNvPr id="3" name="TextBox 2"/>
          <p:cNvSpPr txBox="1"/>
          <p:nvPr/>
        </p:nvSpPr>
        <p:spPr>
          <a:xfrm>
            <a:off x="566928" y="201168"/>
            <a:ext cx="9144000" cy="274320"/>
          </a:xfrm>
          <a:prstGeom prst="rect">
            <a:avLst/>
          </a:prstGeom>
          <a:noFill/>
        </p:spPr>
        <p:txBody>
          <a:bodyPr wrap="square" lIns="0" tIns="0" rIns="0" bIns="0" anchor="t">
            <a:spAutoFit/>
          </a:bodyPr>
          <a:lstStyle/>
          <a:p>
            <a:pPr algn="l">
              <a:spcAft>
                <a:spcPts val="400"/>
              </a:spcAft>
            </a:pPr>
            <a:r>
              <a:rPr sz="1200" b="1" i="0">
                <a:solidFill>
                  <a:srgbClr val="C00000"/>
                </a:solidFill>
                <a:latin typeface="Calibri"/>
              </a:rPr>
              <a:t>PART 2 · FROM TEXT PLAN TO TEXT</a:t>
            </a:r>
          </a:p>
        </p:txBody>
      </p:sp>
      <p:pic>
        <p:nvPicPr>
          <p:cNvPr id="4" name="Picture 3" descr="image.png"/>
          <p:cNvPicPr>
            <a:picLocks noChangeAspect="1"/>
          </p:cNvPicPr>
          <p:nvPr/>
        </p:nvPicPr>
        <p:blipFill>
          <a:blip r:embed="rId2"/>
          <a:stretch>
            <a:fillRect/>
          </a:stretch>
        </p:blipFill>
        <p:spPr>
          <a:xfrm>
            <a:off x="978286" y="1280160"/>
            <a:ext cx="10204946" cy="5029200"/>
          </a:xfrm>
          <a:prstGeom prst="rect">
            <a:avLst/>
          </a:prstGeom>
        </p:spPr>
      </p:pic>
      <p:sp>
        <p:nvSpPr>
          <p:cNvPr id="5" name="TextBox 4"/>
          <p:cNvSpPr txBox="1"/>
          <p:nvPr/>
        </p:nvSpPr>
        <p:spPr>
          <a:xfrm>
            <a:off x="7955279" y="6473952"/>
            <a:ext cx="3685032" cy="274320"/>
          </a:xfrm>
          <a:prstGeom prst="rect">
            <a:avLst/>
          </a:prstGeom>
          <a:noFill/>
        </p:spPr>
        <p:txBody>
          <a:bodyPr wrap="square" lIns="0" tIns="0" rIns="0" bIns="0" anchor="t">
            <a:spAutoFit/>
          </a:bodyPr>
          <a:lstStyle/>
          <a:p>
            <a:pPr algn="r">
              <a:spcAft>
                <a:spcPts val="400"/>
              </a:spcAft>
            </a:pPr>
            <a:r>
              <a:rPr sz="1000" b="0" i="0">
                <a:solidFill>
                  <a:srgbClr val="8C8C8C"/>
                </a:solidFill>
                <a:latin typeface="Calibri"/>
              </a:rPr>
              <a:t>wetenschappelijkschrijven.nl   </a:t>
            </a:r>
            <a:r>
              <a:rPr sz="1000" b="1" i="0">
                <a:solidFill>
                  <a:srgbClr val="1F3864"/>
                </a:solidFill>
                <a:latin typeface="Calibri"/>
              </a:rPr>
              <a:t>35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640" y="411480"/>
            <a:ext cx="11064240" cy="658368"/>
          </a:xfrm>
        </p:spPr>
        <p:txBody>
          <a:bodyPr wrap="square" lIns="18288" rIns="18288" anchor="ctr"/>
          <a:lstStyle/>
          <a:p>
            <a:pPr algn="l"/>
            <a:r>
              <a:rPr sz="3200" b="1">
                <a:solidFill>
                  <a:srgbClr val="1F3864"/>
                </a:solidFill>
                <a:latin typeface="Calibri"/>
              </a:rPr>
              <a:t>Text planning and free writing</a:t>
            </a:r>
          </a:p>
        </p:txBody>
      </p:sp>
      <p:sp>
        <p:nvSpPr>
          <p:cNvPr id="3" name="TextBox 2"/>
          <p:cNvSpPr txBox="1"/>
          <p:nvPr/>
        </p:nvSpPr>
        <p:spPr>
          <a:xfrm>
            <a:off x="566928" y="201168"/>
            <a:ext cx="9144000" cy="274320"/>
          </a:xfrm>
          <a:prstGeom prst="rect">
            <a:avLst/>
          </a:prstGeom>
          <a:noFill/>
        </p:spPr>
        <p:txBody>
          <a:bodyPr wrap="square" lIns="0" tIns="0" rIns="0" bIns="0" anchor="t">
            <a:spAutoFit/>
          </a:bodyPr>
          <a:lstStyle/>
          <a:p>
            <a:pPr algn="l">
              <a:spcAft>
                <a:spcPts val="400"/>
              </a:spcAft>
            </a:pPr>
            <a:r>
              <a:rPr sz="1200" b="1" i="0">
                <a:solidFill>
                  <a:srgbClr val="C00000"/>
                </a:solidFill>
                <a:latin typeface="Calibri"/>
              </a:rPr>
              <a:t>PART 2 · FROM TEXT PLAN TO TEXT</a:t>
            </a:r>
          </a:p>
        </p:txBody>
      </p:sp>
      <p:pic>
        <p:nvPicPr>
          <p:cNvPr id="4" name="Picture 3" descr="image.png"/>
          <p:cNvPicPr>
            <a:picLocks noChangeAspect="1"/>
          </p:cNvPicPr>
          <p:nvPr/>
        </p:nvPicPr>
        <p:blipFill>
          <a:blip r:embed="rId2"/>
          <a:stretch>
            <a:fillRect/>
          </a:stretch>
        </p:blipFill>
        <p:spPr>
          <a:xfrm>
            <a:off x="1219200" y="1234440"/>
            <a:ext cx="3413759" cy="5120640"/>
          </a:xfrm>
          <a:prstGeom prst="rect">
            <a:avLst/>
          </a:prstGeom>
        </p:spPr>
      </p:pic>
      <p:sp>
        <p:nvSpPr>
          <p:cNvPr id="5" name="TextBox 4"/>
          <p:cNvSpPr txBox="1"/>
          <p:nvPr/>
        </p:nvSpPr>
        <p:spPr>
          <a:xfrm>
            <a:off x="5760720" y="2194560"/>
            <a:ext cx="5760720" cy="2743200"/>
          </a:xfrm>
          <a:prstGeom prst="rect">
            <a:avLst/>
          </a:prstGeom>
          <a:noFill/>
        </p:spPr>
        <p:txBody>
          <a:bodyPr wrap="square" lIns="0" tIns="0" rIns="0" bIns="0" anchor="t">
            <a:spAutoFit/>
          </a:bodyPr>
          <a:lstStyle/>
          <a:p>
            <a:pPr algn="l">
              <a:spcAft>
                <a:spcPts val="1200"/>
              </a:spcAft>
            </a:pPr>
            <a:r>
              <a:rPr sz="2200" b="1" i="0">
                <a:solidFill>
                  <a:srgbClr val="1F3864"/>
                </a:solidFill>
                <a:latin typeface="Calibri"/>
              </a:rPr>
              <a:t>Two routes to a text – both start from the key message.</a:t>
            </a:r>
          </a:p>
          <a:p>
            <a:pPr algn="l">
              <a:spcAft>
                <a:spcPts val="1200"/>
              </a:spcAft>
            </a:pPr>
            <a:r>
              <a:rPr sz="1800" b="0" i="0">
                <a:solidFill>
                  <a:srgbClr val="262626"/>
                </a:solidFill>
                <a:latin typeface="Calibri"/>
              </a:rPr>
              <a:t>Text planning works top-down from questions and answers; free writing explores ideas first. Both come together in the text.</a:t>
            </a:r>
          </a:p>
        </p:txBody>
      </p:sp>
      <p:sp>
        <p:nvSpPr>
          <p:cNvPr id="6" name="TextBox 5"/>
          <p:cNvSpPr txBox="1"/>
          <p:nvPr/>
        </p:nvSpPr>
        <p:spPr>
          <a:xfrm>
            <a:off x="7955279" y="6473952"/>
            <a:ext cx="3685032" cy="274320"/>
          </a:xfrm>
          <a:prstGeom prst="rect">
            <a:avLst/>
          </a:prstGeom>
          <a:noFill/>
        </p:spPr>
        <p:txBody>
          <a:bodyPr wrap="square" lIns="0" tIns="0" rIns="0" bIns="0" anchor="t">
            <a:spAutoFit/>
          </a:bodyPr>
          <a:lstStyle/>
          <a:p>
            <a:pPr algn="r">
              <a:spcAft>
                <a:spcPts val="400"/>
              </a:spcAft>
            </a:pPr>
            <a:r>
              <a:rPr sz="1000" b="0" i="0">
                <a:solidFill>
                  <a:srgbClr val="8C8C8C"/>
                </a:solidFill>
                <a:latin typeface="Calibri"/>
              </a:rPr>
              <a:t>wetenschappelijkschrijven.nl   </a:t>
            </a:r>
            <a:r>
              <a:rPr sz="1000" b="1" i="0">
                <a:solidFill>
                  <a:srgbClr val="1F3864"/>
                </a:solidFill>
                <a:latin typeface="Calibri"/>
              </a:rPr>
              <a:t>36</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640" y="411480"/>
            <a:ext cx="11064240" cy="658368"/>
          </a:xfrm>
        </p:spPr>
        <p:txBody>
          <a:bodyPr wrap="square" lIns="18288" rIns="18288" anchor="ctr"/>
          <a:lstStyle/>
          <a:p>
            <a:pPr algn="l"/>
            <a:r>
              <a:rPr sz="3200" b="1">
                <a:solidFill>
                  <a:srgbClr val="1F3864"/>
                </a:solidFill>
                <a:latin typeface="Calibri"/>
              </a:rPr>
              <a:t>Why use this method?</a:t>
            </a:r>
          </a:p>
        </p:txBody>
      </p:sp>
      <p:sp>
        <p:nvSpPr>
          <p:cNvPr id="3" name="TextBox 2"/>
          <p:cNvSpPr txBox="1"/>
          <p:nvPr/>
        </p:nvSpPr>
        <p:spPr>
          <a:xfrm>
            <a:off x="566928" y="201168"/>
            <a:ext cx="9144000" cy="274320"/>
          </a:xfrm>
          <a:prstGeom prst="rect">
            <a:avLst/>
          </a:prstGeom>
          <a:noFill/>
        </p:spPr>
        <p:txBody>
          <a:bodyPr wrap="square" lIns="0" tIns="0" rIns="0" bIns="0" anchor="t">
            <a:spAutoFit/>
          </a:bodyPr>
          <a:lstStyle/>
          <a:p>
            <a:pPr algn="l">
              <a:spcAft>
                <a:spcPts val="400"/>
              </a:spcAft>
            </a:pPr>
            <a:r>
              <a:rPr sz="1200" b="1" i="0">
                <a:solidFill>
                  <a:srgbClr val="C00000"/>
                </a:solidFill>
                <a:latin typeface="Calibri"/>
              </a:rPr>
              <a:t>PART 2 · FROM TEXT PLAN TO TEXT</a:t>
            </a:r>
          </a:p>
        </p:txBody>
      </p:sp>
      <p:sp>
        <p:nvSpPr>
          <p:cNvPr id="4" name="Rounded Rectangle 3"/>
          <p:cNvSpPr/>
          <p:nvPr/>
        </p:nvSpPr>
        <p:spPr>
          <a:xfrm>
            <a:off x="548640" y="1463040"/>
            <a:ext cx="11064240" cy="777240"/>
          </a:xfrm>
          <a:prstGeom prst="roundRect">
            <a:avLst>
              <a:gd name="adj" fmla="val 6000"/>
            </a:avLst>
          </a:prstGeom>
          <a:solidFill>
            <a:srgbClr val="F4F8FC"/>
          </a:solidFill>
          <a:ln w="12700">
            <a:solidFill>
              <a:srgbClr val="DDE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 name="Oval 4"/>
          <p:cNvSpPr/>
          <p:nvPr/>
        </p:nvSpPr>
        <p:spPr>
          <a:xfrm>
            <a:off x="731520" y="1618488"/>
            <a:ext cx="457200" cy="457200"/>
          </a:xfrm>
          <a:prstGeom prst="ellipse">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300"/>
              </a:spcAft>
            </a:pPr>
            <a:r>
              <a:rPr sz="1600" b="1" i="0">
                <a:solidFill>
                  <a:srgbClr val="FFFFFF"/>
                </a:solidFill>
                <a:latin typeface="Calibri"/>
              </a:rPr>
              <a:t>✓</a:t>
            </a:r>
          </a:p>
        </p:txBody>
      </p:sp>
      <p:sp>
        <p:nvSpPr>
          <p:cNvPr id="6" name="TextBox 5"/>
          <p:cNvSpPr txBox="1"/>
          <p:nvPr/>
        </p:nvSpPr>
        <p:spPr>
          <a:xfrm>
            <a:off x="1463040" y="1463040"/>
            <a:ext cx="9966960" cy="777240"/>
          </a:xfrm>
          <a:prstGeom prst="rect">
            <a:avLst/>
          </a:prstGeom>
          <a:noFill/>
        </p:spPr>
        <p:txBody>
          <a:bodyPr wrap="square" lIns="0" tIns="0" rIns="0" bIns="0" anchor="ctr">
            <a:spAutoFit/>
          </a:bodyPr>
          <a:lstStyle/>
          <a:p>
            <a:pPr algn="l">
              <a:spcAft>
                <a:spcPts val="400"/>
              </a:spcAft>
            </a:pPr>
            <a:r>
              <a:rPr sz="2000" b="1" i="0">
                <a:solidFill>
                  <a:srgbClr val="1F3864"/>
                </a:solidFill>
                <a:latin typeface="Calibri"/>
              </a:rPr>
              <a:t>Group writing alignment</a:t>
            </a:r>
            <a:r>
              <a:rPr sz="2000" b="0" i="0">
                <a:solidFill>
                  <a:srgbClr val="262626"/>
                </a:solidFill>
                <a:latin typeface="Calibri"/>
              </a:rPr>
              <a:t>  –  Get on the same page instantly.</a:t>
            </a:r>
          </a:p>
        </p:txBody>
      </p:sp>
      <p:sp>
        <p:nvSpPr>
          <p:cNvPr id="7" name="Rounded Rectangle 6"/>
          <p:cNvSpPr/>
          <p:nvPr/>
        </p:nvSpPr>
        <p:spPr>
          <a:xfrm>
            <a:off x="548640" y="2404872"/>
            <a:ext cx="11064240" cy="777240"/>
          </a:xfrm>
          <a:prstGeom prst="roundRect">
            <a:avLst>
              <a:gd name="adj" fmla="val 6000"/>
            </a:avLst>
          </a:prstGeom>
          <a:solidFill>
            <a:srgbClr val="F4F8FC"/>
          </a:solidFill>
          <a:ln w="12700">
            <a:solidFill>
              <a:srgbClr val="DDE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Oval 7"/>
          <p:cNvSpPr/>
          <p:nvPr/>
        </p:nvSpPr>
        <p:spPr>
          <a:xfrm>
            <a:off x="731520" y="2560320"/>
            <a:ext cx="457200" cy="457200"/>
          </a:xfrm>
          <a:prstGeom prst="ellipse">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300"/>
              </a:spcAft>
            </a:pPr>
            <a:r>
              <a:rPr sz="1600" b="1" i="0">
                <a:solidFill>
                  <a:srgbClr val="FFFFFF"/>
                </a:solidFill>
                <a:latin typeface="Calibri"/>
              </a:rPr>
              <a:t>✓</a:t>
            </a:r>
          </a:p>
        </p:txBody>
      </p:sp>
      <p:sp>
        <p:nvSpPr>
          <p:cNvPr id="9" name="TextBox 8"/>
          <p:cNvSpPr txBox="1"/>
          <p:nvPr/>
        </p:nvSpPr>
        <p:spPr>
          <a:xfrm>
            <a:off x="1463040" y="2404872"/>
            <a:ext cx="9966960" cy="777240"/>
          </a:xfrm>
          <a:prstGeom prst="rect">
            <a:avLst/>
          </a:prstGeom>
          <a:noFill/>
        </p:spPr>
        <p:txBody>
          <a:bodyPr wrap="square" lIns="0" tIns="0" rIns="0" bIns="0" anchor="ctr">
            <a:spAutoFit/>
          </a:bodyPr>
          <a:lstStyle/>
          <a:p>
            <a:pPr algn="l">
              <a:spcAft>
                <a:spcPts val="400"/>
              </a:spcAft>
            </a:pPr>
            <a:r>
              <a:rPr sz="2000" b="1" i="0">
                <a:solidFill>
                  <a:srgbClr val="1F3864"/>
                </a:solidFill>
                <a:latin typeface="Calibri"/>
              </a:rPr>
              <a:t>Scope control</a:t>
            </a:r>
            <a:r>
              <a:rPr sz="2000" b="0" i="0">
                <a:solidFill>
                  <a:srgbClr val="262626"/>
                </a:solidFill>
                <a:latin typeface="Calibri"/>
              </a:rPr>
              <a:t>  –  Adjust the assignment early.</a:t>
            </a:r>
          </a:p>
        </p:txBody>
      </p:sp>
      <p:sp>
        <p:nvSpPr>
          <p:cNvPr id="10" name="Rounded Rectangle 9"/>
          <p:cNvSpPr/>
          <p:nvPr/>
        </p:nvSpPr>
        <p:spPr>
          <a:xfrm>
            <a:off x="548640" y="3346704"/>
            <a:ext cx="11064240" cy="777240"/>
          </a:xfrm>
          <a:prstGeom prst="roundRect">
            <a:avLst>
              <a:gd name="adj" fmla="val 6000"/>
            </a:avLst>
          </a:prstGeom>
          <a:solidFill>
            <a:srgbClr val="F4F8FC"/>
          </a:solidFill>
          <a:ln w="12700">
            <a:solidFill>
              <a:srgbClr val="DDE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Oval 10"/>
          <p:cNvSpPr/>
          <p:nvPr/>
        </p:nvSpPr>
        <p:spPr>
          <a:xfrm>
            <a:off x="731520" y="3502152"/>
            <a:ext cx="457200" cy="457200"/>
          </a:xfrm>
          <a:prstGeom prst="ellipse">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300"/>
              </a:spcAft>
            </a:pPr>
            <a:r>
              <a:rPr sz="1600" b="1" i="0">
                <a:solidFill>
                  <a:srgbClr val="FFFFFF"/>
                </a:solidFill>
                <a:latin typeface="Calibri"/>
              </a:rPr>
              <a:t>✓</a:t>
            </a:r>
          </a:p>
        </p:txBody>
      </p:sp>
      <p:sp>
        <p:nvSpPr>
          <p:cNvPr id="12" name="TextBox 11"/>
          <p:cNvSpPr txBox="1"/>
          <p:nvPr/>
        </p:nvSpPr>
        <p:spPr>
          <a:xfrm>
            <a:off x="1463040" y="3346704"/>
            <a:ext cx="9966960" cy="777240"/>
          </a:xfrm>
          <a:prstGeom prst="rect">
            <a:avLst/>
          </a:prstGeom>
          <a:noFill/>
        </p:spPr>
        <p:txBody>
          <a:bodyPr wrap="square" lIns="0" tIns="0" rIns="0" bIns="0" anchor="ctr">
            <a:spAutoFit/>
          </a:bodyPr>
          <a:lstStyle/>
          <a:p>
            <a:pPr algn="l">
              <a:spcAft>
                <a:spcPts val="400"/>
              </a:spcAft>
            </a:pPr>
            <a:r>
              <a:rPr sz="2000" b="1" i="0">
                <a:solidFill>
                  <a:srgbClr val="1F3864"/>
                </a:solidFill>
                <a:latin typeface="Calibri"/>
              </a:rPr>
              <a:t>Helicopter view</a:t>
            </a:r>
            <a:r>
              <a:rPr sz="2000" b="0" i="0">
                <a:solidFill>
                  <a:srgbClr val="262626"/>
                </a:solidFill>
                <a:latin typeface="Calibri"/>
              </a:rPr>
              <a:t>  –  Assess logic without wading through pages.</a:t>
            </a:r>
          </a:p>
        </p:txBody>
      </p:sp>
      <p:sp>
        <p:nvSpPr>
          <p:cNvPr id="13" name="Rounded Rectangle 12"/>
          <p:cNvSpPr/>
          <p:nvPr/>
        </p:nvSpPr>
        <p:spPr>
          <a:xfrm>
            <a:off x="548640" y="4288536"/>
            <a:ext cx="11064240" cy="777240"/>
          </a:xfrm>
          <a:prstGeom prst="roundRect">
            <a:avLst>
              <a:gd name="adj" fmla="val 6000"/>
            </a:avLst>
          </a:prstGeom>
          <a:solidFill>
            <a:srgbClr val="F4F8FC"/>
          </a:solidFill>
          <a:ln w="12700">
            <a:solidFill>
              <a:srgbClr val="DDE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4" name="Oval 13"/>
          <p:cNvSpPr/>
          <p:nvPr/>
        </p:nvSpPr>
        <p:spPr>
          <a:xfrm>
            <a:off x="731520" y="4443983"/>
            <a:ext cx="457200" cy="457200"/>
          </a:xfrm>
          <a:prstGeom prst="ellipse">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300"/>
              </a:spcAft>
            </a:pPr>
            <a:r>
              <a:rPr sz="1600" b="1" i="0">
                <a:solidFill>
                  <a:srgbClr val="FFFFFF"/>
                </a:solidFill>
                <a:latin typeface="Calibri"/>
              </a:rPr>
              <a:t>✓</a:t>
            </a:r>
          </a:p>
        </p:txBody>
      </p:sp>
      <p:sp>
        <p:nvSpPr>
          <p:cNvPr id="15" name="TextBox 14"/>
          <p:cNvSpPr txBox="1"/>
          <p:nvPr/>
        </p:nvSpPr>
        <p:spPr>
          <a:xfrm>
            <a:off x="1463040" y="4288536"/>
            <a:ext cx="9966960" cy="777240"/>
          </a:xfrm>
          <a:prstGeom prst="rect">
            <a:avLst/>
          </a:prstGeom>
          <a:noFill/>
        </p:spPr>
        <p:txBody>
          <a:bodyPr wrap="square" lIns="0" tIns="0" rIns="0" bIns="0" anchor="ctr">
            <a:spAutoFit/>
          </a:bodyPr>
          <a:lstStyle/>
          <a:p>
            <a:pPr algn="l">
              <a:spcAft>
                <a:spcPts val="400"/>
              </a:spcAft>
            </a:pPr>
            <a:r>
              <a:rPr sz="2000" b="1" i="0">
                <a:solidFill>
                  <a:srgbClr val="1F3864"/>
                </a:solidFill>
                <a:latin typeface="Calibri"/>
              </a:rPr>
              <a:t>Verification</a:t>
            </a:r>
            <a:r>
              <a:rPr sz="2000" b="0" i="0">
                <a:solidFill>
                  <a:srgbClr val="262626"/>
                </a:solidFill>
                <a:latin typeface="Calibri"/>
              </a:rPr>
              <a:t>  –  Test if the core message is clear.</a:t>
            </a:r>
          </a:p>
        </p:txBody>
      </p:sp>
      <p:sp>
        <p:nvSpPr>
          <p:cNvPr id="16" name="Rounded Rectangle 15"/>
          <p:cNvSpPr/>
          <p:nvPr/>
        </p:nvSpPr>
        <p:spPr>
          <a:xfrm>
            <a:off x="548640" y="5230368"/>
            <a:ext cx="11064240" cy="777240"/>
          </a:xfrm>
          <a:prstGeom prst="roundRect">
            <a:avLst>
              <a:gd name="adj" fmla="val 6000"/>
            </a:avLst>
          </a:prstGeom>
          <a:solidFill>
            <a:srgbClr val="F4F8FC"/>
          </a:solidFill>
          <a:ln w="12700">
            <a:solidFill>
              <a:srgbClr val="DDE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7" name="Oval 16"/>
          <p:cNvSpPr/>
          <p:nvPr/>
        </p:nvSpPr>
        <p:spPr>
          <a:xfrm>
            <a:off x="731520" y="5385816"/>
            <a:ext cx="457200" cy="457200"/>
          </a:xfrm>
          <a:prstGeom prst="ellipse">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300"/>
              </a:spcAft>
            </a:pPr>
            <a:r>
              <a:rPr sz="1600" b="1" i="0">
                <a:solidFill>
                  <a:srgbClr val="FFFFFF"/>
                </a:solidFill>
                <a:latin typeface="Calibri"/>
              </a:rPr>
              <a:t>✓</a:t>
            </a:r>
          </a:p>
        </p:txBody>
      </p:sp>
      <p:sp>
        <p:nvSpPr>
          <p:cNvPr id="18" name="TextBox 17"/>
          <p:cNvSpPr txBox="1"/>
          <p:nvPr/>
        </p:nvSpPr>
        <p:spPr>
          <a:xfrm>
            <a:off x="1463040" y="5230368"/>
            <a:ext cx="9966960" cy="777240"/>
          </a:xfrm>
          <a:prstGeom prst="rect">
            <a:avLst/>
          </a:prstGeom>
          <a:noFill/>
        </p:spPr>
        <p:txBody>
          <a:bodyPr wrap="square" lIns="0" tIns="0" rIns="0" bIns="0" anchor="ctr">
            <a:spAutoFit/>
          </a:bodyPr>
          <a:lstStyle/>
          <a:p>
            <a:pPr algn="l">
              <a:spcAft>
                <a:spcPts val="400"/>
              </a:spcAft>
            </a:pPr>
            <a:r>
              <a:rPr sz="2000" b="1" i="0">
                <a:solidFill>
                  <a:srgbClr val="1F3864"/>
                </a:solidFill>
                <a:latin typeface="Calibri"/>
              </a:rPr>
              <a:t>Efficiency</a:t>
            </a:r>
            <a:r>
              <a:rPr sz="2000" b="0" i="0">
                <a:solidFill>
                  <a:srgbClr val="262626"/>
                </a:solidFill>
                <a:latin typeface="Calibri"/>
              </a:rPr>
              <a:t>  –  Prevent major rewrites.</a:t>
            </a:r>
          </a:p>
        </p:txBody>
      </p:sp>
      <p:sp>
        <p:nvSpPr>
          <p:cNvPr id="19" name="TextBox 18"/>
          <p:cNvSpPr txBox="1"/>
          <p:nvPr/>
        </p:nvSpPr>
        <p:spPr>
          <a:xfrm>
            <a:off x="7955279" y="6473952"/>
            <a:ext cx="3685032" cy="274320"/>
          </a:xfrm>
          <a:prstGeom prst="rect">
            <a:avLst/>
          </a:prstGeom>
          <a:noFill/>
        </p:spPr>
        <p:txBody>
          <a:bodyPr wrap="square" lIns="0" tIns="0" rIns="0" bIns="0" anchor="t">
            <a:spAutoFit/>
          </a:bodyPr>
          <a:lstStyle/>
          <a:p>
            <a:pPr algn="r">
              <a:spcAft>
                <a:spcPts val="400"/>
              </a:spcAft>
            </a:pPr>
            <a:r>
              <a:rPr sz="1000" b="0" i="0">
                <a:solidFill>
                  <a:srgbClr val="8C8C8C"/>
                </a:solidFill>
                <a:latin typeface="Calibri"/>
              </a:rPr>
              <a:t>wetenschappelijkschrijven.nl   </a:t>
            </a:r>
            <a:r>
              <a:rPr sz="1000" b="1" i="0">
                <a:solidFill>
                  <a:srgbClr val="1F3864"/>
                </a:solidFill>
                <a:latin typeface="Calibri"/>
              </a:rPr>
              <a:t>37</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640" y="411480"/>
            <a:ext cx="11064240" cy="658368"/>
          </a:xfrm>
        </p:spPr>
        <p:txBody>
          <a:bodyPr wrap="square" lIns="18288" rIns="18288" anchor="ctr"/>
          <a:lstStyle/>
          <a:p>
            <a:pPr algn="l"/>
            <a:r>
              <a:rPr sz="3200" b="1">
                <a:solidFill>
                  <a:srgbClr val="1F3864"/>
                </a:solidFill>
                <a:latin typeface="Calibri"/>
              </a:rPr>
              <a:t>Text plan template</a:t>
            </a:r>
          </a:p>
        </p:txBody>
      </p:sp>
      <p:sp>
        <p:nvSpPr>
          <p:cNvPr id="3" name="TextBox 2"/>
          <p:cNvSpPr txBox="1"/>
          <p:nvPr/>
        </p:nvSpPr>
        <p:spPr>
          <a:xfrm>
            <a:off x="566928" y="201168"/>
            <a:ext cx="9144000" cy="274320"/>
          </a:xfrm>
          <a:prstGeom prst="rect">
            <a:avLst/>
          </a:prstGeom>
          <a:noFill/>
        </p:spPr>
        <p:txBody>
          <a:bodyPr wrap="square" lIns="0" tIns="0" rIns="0" bIns="0" anchor="t">
            <a:spAutoFit/>
          </a:bodyPr>
          <a:lstStyle/>
          <a:p>
            <a:pPr algn="l">
              <a:spcAft>
                <a:spcPts val="400"/>
              </a:spcAft>
            </a:pPr>
            <a:r>
              <a:rPr sz="1200" b="1" i="0">
                <a:solidFill>
                  <a:srgbClr val="C00000"/>
                </a:solidFill>
                <a:latin typeface="Calibri"/>
              </a:rPr>
              <a:t>PART 2 · FROM TEXT PLAN TO TEXT</a:t>
            </a:r>
          </a:p>
        </p:txBody>
      </p:sp>
      <p:sp>
        <p:nvSpPr>
          <p:cNvPr id="4" name="TextBox 3"/>
          <p:cNvSpPr txBox="1"/>
          <p:nvPr/>
        </p:nvSpPr>
        <p:spPr>
          <a:xfrm>
            <a:off x="548640" y="1280160"/>
            <a:ext cx="3840480" cy="411480"/>
          </a:xfrm>
          <a:prstGeom prst="rect">
            <a:avLst/>
          </a:prstGeom>
          <a:noFill/>
        </p:spPr>
        <p:txBody>
          <a:bodyPr wrap="square" lIns="0" tIns="0" rIns="0" bIns="0" anchor="ctr">
            <a:spAutoFit/>
          </a:bodyPr>
          <a:lstStyle/>
          <a:p>
            <a:pPr algn="l">
              <a:spcAft>
                <a:spcPts val="400"/>
              </a:spcAft>
            </a:pPr>
            <a:r>
              <a:rPr sz="1700" b="1" i="0">
                <a:solidFill>
                  <a:srgbClr val="1F3864"/>
                </a:solidFill>
                <a:latin typeface="Calibri"/>
              </a:rPr>
              <a:t>Working title:</a:t>
            </a:r>
          </a:p>
        </p:txBody>
      </p:sp>
      <p:cxnSp>
        <p:nvCxnSpPr>
          <p:cNvPr id="5" name="Connector 4"/>
          <p:cNvCxnSpPr/>
          <p:nvPr/>
        </p:nvCxnSpPr>
        <p:spPr>
          <a:xfrm>
            <a:off x="4114800" y="1627632"/>
            <a:ext cx="7498080" cy="0"/>
          </a:xfrm>
          <a:prstGeom prst="line">
            <a:avLst/>
          </a:prstGeom>
          <a:ln w="12700">
            <a:solidFill>
              <a:srgbClr val="A6A6A6"/>
            </a:solidFill>
            <a:prstDash val="sysDot"/>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548640" y="1737360"/>
            <a:ext cx="3840480" cy="411480"/>
          </a:xfrm>
          <a:prstGeom prst="rect">
            <a:avLst/>
          </a:prstGeom>
          <a:noFill/>
        </p:spPr>
        <p:txBody>
          <a:bodyPr wrap="square" lIns="0" tIns="0" rIns="0" bIns="0" anchor="ctr">
            <a:spAutoFit/>
          </a:bodyPr>
          <a:lstStyle/>
          <a:p>
            <a:pPr algn="l">
              <a:spcAft>
                <a:spcPts val="400"/>
              </a:spcAft>
            </a:pPr>
            <a:r>
              <a:rPr sz="1700" b="1" i="0">
                <a:solidFill>
                  <a:srgbClr val="1F3864"/>
                </a:solidFill>
                <a:latin typeface="Calibri"/>
              </a:rPr>
              <a:t>Main question and central message:</a:t>
            </a:r>
          </a:p>
        </p:txBody>
      </p:sp>
      <p:cxnSp>
        <p:nvCxnSpPr>
          <p:cNvPr id="7" name="Connector 6"/>
          <p:cNvCxnSpPr/>
          <p:nvPr/>
        </p:nvCxnSpPr>
        <p:spPr>
          <a:xfrm>
            <a:off x="4114800" y="2084832"/>
            <a:ext cx="7498080" cy="0"/>
          </a:xfrm>
          <a:prstGeom prst="line">
            <a:avLst/>
          </a:prstGeom>
          <a:ln w="12700">
            <a:solidFill>
              <a:srgbClr val="A6A6A6"/>
            </a:solidFill>
            <a:prstDash val="sysDot"/>
          </a:ln>
        </p:spPr>
        <p:style>
          <a:lnRef idx="2">
            <a:schemeClr val="accent1"/>
          </a:lnRef>
          <a:fillRef idx="0">
            <a:schemeClr val="accent1"/>
          </a:fillRef>
          <a:effectRef idx="1">
            <a:schemeClr val="accent1"/>
          </a:effectRef>
          <a:fontRef idx="minor">
            <a:schemeClr val="tx1"/>
          </a:fontRef>
        </p:style>
      </p:cxnSp>
      <p:graphicFrame>
        <p:nvGraphicFramePr>
          <p:cNvPr id="8" name="Table 7"/>
          <p:cNvGraphicFramePr>
            <a:graphicFrameLocks noGrp="1"/>
          </p:cNvGraphicFramePr>
          <p:nvPr/>
        </p:nvGraphicFramePr>
        <p:xfrm>
          <a:off x="548640" y="2423160"/>
          <a:ext cx="11064240" cy="4011168"/>
        </p:xfrm>
        <a:graphic>
          <a:graphicData uri="http://schemas.openxmlformats.org/drawingml/2006/table">
            <a:tbl>
              <a:tblPr firstRow="1">
                <a:tableStyleId>{5C22544A-7EE6-4342-B048-85BDC9FD1C3A}</a:tableStyleId>
              </a:tblPr>
              <a:tblGrid>
                <a:gridCol w="2651760">
                  <a:extLst>
                    <a:ext uri="{9D8B030D-6E8A-4147-A177-3AD203B41FA5}">
                      <a16:colId xmlns:a16="http://schemas.microsoft.com/office/drawing/2014/main" val="20000"/>
                    </a:ext>
                  </a:extLst>
                </a:gridCol>
                <a:gridCol w="283464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gridCol w="2834640">
                  <a:extLst>
                    <a:ext uri="{9D8B030D-6E8A-4147-A177-3AD203B41FA5}">
                      <a16:colId xmlns:a16="http://schemas.microsoft.com/office/drawing/2014/main" val="20003"/>
                    </a:ext>
                  </a:extLst>
                </a:gridCol>
              </a:tblGrid>
              <a:tr h="411480">
                <a:tc>
                  <a:txBody>
                    <a:bodyPr/>
                    <a:lstStyle/>
                    <a:p>
                      <a:pPr algn="l">
                        <a:spcAft>
                          <a:spcPts val="200"/>
                        </a:spcAft>
                      </a:pPr>
                      <a:r>
                        <a:rPr sz="1400" b="1" i="0">
                          <a:solidFill>
                            <a:srgbClr val="FFFFFF"/>
                          </a:solidFill>
                          <a:latin typeface="Calibri"/>
                        </a:rPr>
                        <a:t>Topic / subheading of this section</a:t>
                      </a:r>
                    </a:p>
                  </a:txBody>
                  <a:tcPr marL="109728" marR="109728" marT="54864" marB="54864">
                    <a:solidFill>
                      <a:srgbClr val="1F3864"/>
                    </a:solidFill>
                  </a:tcPr>
                </a:tc>
                <a:tc>
                  <a:txBody>
                    <a:bodyPr/>
                    <a:lstStyle/>
                    <a:p>
                      <a:pPr algn="l">
                        <a:spcAft>
                          <a:spcPts val="200"/>
                        </a:spcAft>
                      </a:pPr>
                      <a:r>
                        <a:rPr sz="1400" b="1" i="0">
                          <a:solidFill>
                            <a:srgbClr val="FFFFFF"/>
                          </a:solidFill>
                          <a:latin typeface="Calibri"/>
                        </a:rPr>
                        <a:t>Question addressed in this section</a:t>
                      </a:r>
                    </a:p>
                  </a:txBody>
                  <a:tcPr marL="109728" marR="109728" marT="54864" marB="54864">
                    <a:solidFill>
                      <a:srgbClr val="1F3864"/>
                    </a:solidFill>
                  </a:tcPr>
                </a:tc>
                <a:tc>
                  <a:txBody>
                    <a:bodyPr/>
                    <a:lstStyle/>
                    <a:p>
                      <a:pPr algn="l">
                        <a:spcAft>
                          <a:spcPts val="200"/>
                        </a:spcAft>
                      </a:pPr>
                      <a:r>
                        <a:rPr sz="1400" b="1" i="0">
                          <a:solidFill>
                            <a:srgbClr val="FFFFFF"/>
                          </a:solidFill>
                          <a:latin typeface="Calibri"/>
                        </a:rPr>
                        <a:t>Key answer</a:t>
                      </a:r>
                    </a:p>
                  </a:txBody>
                  <a:tcPr marL="109728" marR="109728" marT="54864" marB="54864">
                    <a:solidFill>
                      <a:srgbClr val="1F3864"/>
                    </a:solidFill>
                  </a:tcPr>
                </a:tc>
                <a:tc>
                  <a:txBody>
                    <a:bodyPr/>
                    <a:lstStyle/>
                    <a:p>
                      <a:pPr algn="l">
                        <a:spcAft>
                          <a:spcPts val="200"/>
                        </a:spcAft>
                      </a:pPr>
                      <a:r>
                        <a:rPr sz="1400" b="1" i="0">
                          <a:solidFill>
                            <a:srgbClr val="FFFFFF"/>
                          </a:solidFill>
                          <a:latin typeface="Calibri"/>
                        </a:rPr>
                        <a:t>Supporting details and sub-question(s)</a:t>
                      </a:r>
                    </a:p>
                  </a:txBody>
                  <a:tcPr marL="109728" marR="109728" marT="54864" marB="54864">
                    <a:solidFill>
                      <a:srgbClr val="1F3864"/>
                    </a:solidFill>
                  </a:tcPr>
                </a:tc>
                <a:extLst>
                  <a:ext uri="{0D108BD9-81ED-4DB2-BD59-A6C34878D82A}">
                    <a16:rowId xmlns:a16="http://schemas.microsoft.com/office/drawing/2014/main" val="10000"/>
                  </a:ext>
                </a:extLst>
              </a:tr>
              <a:tr h="868680">
                <a:tc>
                  <a:txBody>
                    <a:bodyPr/>
                    <a:lstStyle/>
                    <a:p>
                      <a:pPr algn="l">
                        <a:spcAft>
                          <a:spcPts val="200"/>
                        </a:spcAft>
                      </a:pPr>
                      <a:endParaRPr/>
                    </a:p>
                  </a:txBody>
                  <a:tcPr marL="109728" marR="109728" marT="54864" marB="54864">
                    <a:solidFill>
                      <a:srgbClr val="F4F8FC"/>
                    </a:solidFill>
                  </a:tcPr>
                </a:tc>
                <a:tc>
                  <a:txBody>
                    <a:bodyPr/>
                    <a:lstStyle/>
                    <a:p>
                      <a:pPr algn="l">
                        <a:spcAft>
                          <a:spcPts val="200"/>
                        </a:spcAft>
                      </a:pPr>
                      <a:endParaRPr/>
                    </a:p>
                  </a:txBody>
                  <a:tcPr marL="109728" marR="109728" marT="54864" marB="54864">
                    <a:solidFill>
                      <a:srgbClr val="F4F8FC"/>
                    </a:solidFill>
                  </a:tcPr>
                </a:tc>
                <a:tc>
                  <a:txBody>
                    <a:bodyPr/>
                    <a:lstStyle/>
                    <a:p>
                      <a:pPr algn="l">
                        <a:spcAft>
                          <a:spcPts val="200"/>
                        </a:spcAft>
                      </a:pPr>
                      <a:endParaRPr/>
                    </a:p>
                  </a:txBody>
                  <a:tcPr marL="109728" marR="109728" marT="54864" marB="54864">
                    <a:solidFill>
                      <a:srgbClr val="F4F8FC"/>
                    </a:solidFill>
                  </a:tcPr>
                </a:tc>
                <a:tc>
                  <a:txBody>
                    <a:bodyPr/>
                    <a:lstStyle/>
                    <a:p>
                      <a:pPr algn="l">
                        <a:spcAft>
                          <a:spcPts val="200"/>
                        </a:spcAft>
                      </a:pPr>
                      <a:endParaRPr/>
                    </a:p>
                  </a:txBody>
                  <a:tcPr marL="109728" marR="109728" marT="54864" marB="54864">
                    <a:solidFill>
                      <a:srgbClr val="F4F8FC"/>
                    </a:solidFill>
                  </a:tcPr>
                </a:tc>
                <a:extLst>
                  <a:ext uri="{0D108BD9-81ED-4DB2-BD59-A6C34878D82A}">
                    <a16:rowId xmlns:a16="http://schemas.microsoft.com/office/drawing/2014/main" val="10001"/>
                  </a:ext>
                </a:extLst>
              </a:tr>
              <a:tr h="868680">
                <a:tc>
                  <a:txBody>
                    <a:bodyPr/>
                    <a:lstStyle/>
                    <a:p>
                      <a:pPr algn="l">
                        <a:spcAft>
                          <a:spcPts val="200"/>
                        </a:spcAft>
                      </a:pPr>
                      <a:endParaRPr/>
                    </a:p>
                  </a:txBody>
                  <a:tcPr marL="109728" marR="109728" marT="54864" marB="54864">
                    <a:solidFill>
                      <a:srgbClr val="FFFFFF"/>
                    </a:solidFill>
                  </a:tcPr>
                </a:tc>
                <a:tc>
                  <a:txBody>
                    <a:bodyPr/>
                    <a:lstStyle/>
                    <a:p>
                      <a:pPr algn="l">
                        <a:spcAft>
                          <a:spcPts val="200"/>
                        </a:spcAft>
                      </a:pPr>
                      <a:endParaRPr/>
                    </a:p>
                  </a:txBody>
                  <a:tcPr marL="109728" marR="109728" marT="54864" marB="54864">
                    <a:solidFill>
                      <a:srgbClr val="FFFFFF"/>
                    </a:solidFill>
                  </a:tcPr>
                </a:tc>
                <a:tc>
                  <a:txBody>
                    <a:bodyPr/>
                    <a:lstStyle/>
                    <a:p>
                      <a:pPr algn="l">
                        <a:spcAft>
                          <a:spcPts val="200"/>
                        </a:spcAft>
                      </a:pPr>
                      <a:endParaRPr/>
                    </a:p>
                  </a:txBody>
                  <a:tcPr marL="109728" marR="109728" marT="54864" marB="54864">
                    <a:solidFill>
                      <a:srgbClr val="FFFFFF"/>
                    </a:solidFill>
                  </a:tcPr>
                </a:tc>
                <a:tc>
                  <a:txBody>
                    <a:bodyPr/>
                    <a:lstStyle/>
                    <a:p>
                      <a:pPr algn="l">
                        <a:spcAft>
                          <a:spcPts val="200"/>
                        </a:spcAft>
                      </a:pPr>
                      <a:endParaRPr/>
                    </a:p>
                  </a:txBody>
                  <a:tcPr marL="109728" marR="109728" marT="54864" marB="54864">
                    <a:solidFill>
                      <a:srgbClr val="FFFFFF"/>
                    </a:solidFill>
                  </a:tcPr>
                </a:tc>
                <a:extLst>
                  <a:ext uri="{0D108BD9-81ED-4DB2-BD59-A6C34878D82A}">
                    <a16:rowId xmlns:a16="http://schemas.microsoft.com/office/drawing/2014/main" val="10002"/>
                  </a:ext>
                </a:extLst>
              </a:tr>
              <a:tr h="868680">
                <a:tc>
                  <a:txBody>
                    <a:bodyPr/>
                    <a:lstStyle/>
                    <a:p>
                      <a:pPr algn="l">
                        <a:spcAft>
                          <a:spcPts val="200"/>
                        </a:spcAft>
                      </a:pPr>
                      <a:endParaRPr/>
                    </a:p>
                  </a:txBody>
                  <a:tcPr marL="109728" marR="109728" marT="54864" marB="54864">
                    <a:solidFill>
                      <a:srgbClr val="F4F8FC"/>
                    </a:solidFill>
                  </a:tcPr>
                </a:tc>
                <a:tc>
                  <a:txBody>
                    <a:bodyPr/>
                    <a:lstStyle/>
                    <a:p>
                      <a:pPr algn="l">
                        <a:spcAft>
                          <a:spcPts val="200"/>
                        </a:spcAft>
                      </a:pPr>
                      <a:endParaRPr/>
                    </a:p>
                  </a:txBody>
                  <a:tcPr marL="109728" marR="109728" marT="54864" marB="54864">
                    <a:solidFill>
                      <a:srgbClr val="F4F8FC"/>
                    </a:solidFill>
                  </a:tcPr>
                </a:tc>
                <a:tc>
                  <a:txBody>
                    <a:bodyPr/>
                    <a:lstStyle/>
                    <a:p>
                      <a:pPr algn="l">
                        <a:spcAft>
                          <a:spcPts val="200"/>
                        </a:spcAft>
                      </a:pPr>
                      <a:endParaRPr/>
                    </a:p>
                  </a:txBody>
                  <a:tcPr marL="109728" marR="109728" marT="54864" marB="54864">
                    <a:solidFill>
                      <a:srgbClr val="F4F8FC"/>
                    </a:solidFill>
                  </a:tcPr>
                </a:tc>
                <a:tc>
                  <a:txBody>
                    <a:bodyPr/>
                    <a:lstStyle/>
                    <a:p>
                      <a:pPr algn="l">
                        <a:spcAft>
                          <a:spcPts val="200"/>
                        </a:spcAft>
                      </a:pPr>
                      <a:endParaRPr/>
                    </a:p>
                  </a:txBody>
                  <a:tcPr marL="109728" marR="109728" marT="54864" marB="54864">
                    <a:solidFill>
                      <a:srgbClr val="F4F8FC"/>
                    </a:solidFill>
                  </a:tcPr>
                </a:tc>
                <a:extLst>
                  <a:ext uri="{0D108BD9-81ED-4DB2-BD59-A6C34878D82A}">
                    <a16:rowId xmlns:a16="http://schemas.microsoft.com/office/drawing/2014/main" val="10003"/>
                  </a:ext>
                </a:extLst>
              </a:tr>
              <a:tr h="868680">
                <a:tc>
                  <a:txBody>
                    <a:bodyPr/>
                    <a:lstStyle/>
                    <a:p>
                      <a:pPr algn="l">
                        <a:spcAft>
                          <a:spcPts val="200"/>
                        </a:spcAft>
                      </a:pPr>
                      <a:endParaRPr/>
                    </a:p>
                  </a:txBody>
                  <a:tcPr marL="109728" marR="109728" marT="54864" marB="54864">
                    <a:solidFill>
                      <a:srgbClr val="FFFFFF"/>
                    </a:solidFill>
                  </a:tcPr>
                </a:tc>
                <a:tc>
                  <a:txBody>
                    <a:bodyPr/>
                    <a:lstStyle/>
                    <a:p>
                      <a:pPr algn="l">
                        <a:spcAft>
                          <a:spcPts val="200"/>
                        </a:spcAft>
                      </a:pPr>
                      <a:endParaRPr/>
                    </a:p>
                  </a:txBody>
                  <a:tcPr marL="109728" marR="109728" marT="54864" marB="54864">
                    <a:solidFill>
                      <a:srgbClr val="FFFFFF"/>
                    </a:solidFill>
                  </a:tcPr>
                </a:tc>
                <a:tc>
                  <a:txBody>
                    <a:bodyPr/>
                    <a:lstStyle/>
                    <a:p>
                      <a:pPr algn="l">
                        <a:spcAft>
                          <a:spcPts val="200"/>
                        </a:spcAft>
                      </a:pPr>
                      <a:endParaRPr/>
                    </a:p>
                  </a:txBody>
                  <a:tcPr marL="109728" marR="109728" marT="54864" marB="54864">
                    <a:solidFill>
                      <a:srgbClr val="FFFFFF"/>
                    </a:solidFill>
                  </a:tcPr>
                </a:tc>
                <a:tc>
                  <a:txBody>
                    <a:bodyPr/>
                    <a:lstStyle/>
                    <a:p>
                      <a:pPr algn="l">
                        <a:spcAft>
                          <a:spcPts val="200"/>
                        </a:spcAft>
                      </a:pPr>
                      <a:endParaRPr/>
                    </a:p>
                  </a:txBody>
                  <a:tcPr marL="109728" marR="109728" marT="54864" marB="54864">
                    <a:solidFill>
                      <a:srgbClr val="FFFFFF"/>
                    </a:solidFill>
                  </a:tcPr>
                </a:tc>
                <a:extLst>
                  <a:ext uri="{0D108BD9-81ED-4DB2-BD59-A6C34878D82A}">
                    <a16:rowId xmlns:a16="http://schemas.microsoft.com/office/drawing/2014/main" val="10004"/>
                  </a:ext>
                </a:extLst>
              </a:tr>
            </a:tbl>
          </a:graphicData>
        </a:graphic>
      </p:graphicFrame>
      <p:sp>
        <p:nvSpPr>
          <p:cNvPr id="9" name="TextBox 8"/>
          <p:cNvSpPr txBox="1"/>
          <p:nvPr/>
        </p:nvSpPr>
        <p:spPr>
          <a:xfrm>
            <a:off x="7955279" y="6473952"/>
            <a:ext cx="3685032" cy="274320"/>
          </a:xfrm>
          <a:prstGeom prst="rect">
            <a:avLst/>
          </a:prstGeom>
          <a:noFill/>
        </p:spPr>
        <p:txBody>
          <a:bodyPr wrap="square" lIns="0" tIns="0" rIns="0" bIns="0" anchor="t">
            <a:spAutoFit/>
          </a:bodyPr>
          <a:lstStyle/>
          <a:p>
            <a:pPr algn="r">
              <a:spcAft>
                <a:spcPts val="400"/>
              </a:spcAft>
            </a:pPr>
            <a:r>
              <a:rPr sz="1000" b="0" i="0">
                <a:solidFill>
                  <a:srgbClr val="8C8C8C"/>
                </a:solidFill>
                <a:latin typeface="Calibri"/>
              </a:rPr>
              <a:t>wetenschappelijkschrijven.nl   </a:t>
            </a:r>
            <a:r>
              <a:rPr sz="1000" b="1" i="0">
                <a:solidFill>
                  <a:srgbClr val="1F3864"/>
                </a:solidFill>
                <a:latin typeface="Calibri"/>
              </a:rPr>
              <a:t>38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640" y="411480"/>
            <a:ext cx="11064240" cy="658368"/>
          </a:xfrm>
        </p:spPr>
        <p:txBody>
          <a:bodyPr wrap="square" lIns="18288" rIns="18288" anchor="ctr"/>
          <a:lstStyle/>
          <a:p>
            <a:pPr algn="l"/>
            <a:r>
              <a:rPr sz="3200" b="1">
                <a:solidFill>
                  <a:srgbClr val="1F3864"/>
                </a:solidFill>
                <a:latin typeface="Calibri"/>
              </a:rPr>
              <a:t>A text plan in reader’s questions</a:t>
            </a:r>
          </a:p>
        </p:txBody>
      </p:sp>
      <p:sp>
        <p:nvSpPr>
          <p:cNvPr id="3" name="TextBox 2"/>
          <p:cNvSpPr txBox="1"/>
          <p:nvPr/>
        </p:nvSpPr>
        <p:spPr>
          <a:xfrm>
            <a:off x="566928" y="201168"/>
            <a:ext cx="9144000" cy="274320"/>
          </a:xfrm>
          <a:prstGeom prst="rect">
            <a:avLst/>
          </a:prstGeom>
          <a:noFill/>
        </p:spPr>
        <p:txBody>
          <a:bodyPr wrap="square" lIns="0" tIns="0" rIns="0" bIns="0" anchor="t">
            <a:spAutoFit/>
          </a:bodyPr>
          <a:lstStyle/>
          <a:p>
            <a:pPr algn="l">
              <a:spcAft>
                <a:spcPts val="400"/>
              </a:spcAft>
            </a:pPr>
            <a:r>
              <a:rPr sz="1200" b="1" i="0">
                <a:solidFill>
                  <a:srgbClr val="C00000"/>
                </a:solidFill>
                <a:latin typeface="Calibri"/>
              </a:rPr>
              <a:t>PART 2 · EXAMPLE: A TEXT PLAN IN READER’S QUESTIONS</a:t>
            </a:r>
          </a:p>
        </p:txBody>
      </p:sp>
      <p:sp>
        <p:nvSpPr>
          <p:cNvPr id="4" name="TextBox 3"/>
          <p:cNvSpPr txBox="1"/>
          <p:nvPr/>
        </p:nvSpPr>
        <p:spPr>
          <a:xfrm>
            <a:off x="566928" y="1024128"/>
            <a:ext cx="10972800" cy="365760"/>
          </a:xfrm>
          <a:prstGeom prst="rect">
            <a:avLst/>
          </a:prstGeom>
          <a:noFill/>
        </p:spPr>
        <p:txBody>
          <a:bodyPr wrap="square" lIns="0" tIns="0" rIns="0" bIns="0" anchor="t">
            <a:spAutoFit/>
          </a:bodyPr>
          <a:lstStyle/>
          <a:p>
            <a:pPr algn="l">
              <a:spcAft>
                <a:spcPts val="400"/>
              </a:spcAft>
            </a:pPr>
            <a:r>
              <a:rPr sz="1700" b="0" i="1">
                <a:solidFill>
                  <a:srgbClr val="595959"/>
                </a:solidFill>
                <a:latin typeface="Calibri"/>
              </a:rPr>
              <a:t>Working title: “Free fares, full buses, same traffic? The effects of free public transport for young people”</a:t>
            </a:r>
          </a:p>
        </p:txBody>
      </p:sp>
      <p:sp>
        <p:nvSpPr>
          <p:cNvPr id="5" name="Rounded Rectangle 4"/>
          <p:cNvSpPr/>
          <p:nvPr/>
        </p:nvSpPr>
        <p:spPr>
          <a:xfrm>
            <a:off x="548640" y="1600200"/>
            <a:ext cx="11064240" cy="914400"/>
          </a:xfrm>
          <a:prstGeom prst="roundRect">
            <a:avLst>
              <a:gd name="adj" fmla="val 6000"/>
            </a:avLst>
          </a:prstGeom>
          <a:solidFill>
            <a:srgbClr val="FBE3E3"/>
          </a:solidFill>
          <a:ln>
            <a:noFill/>
          </a:ln>
          <a:effectLst/>
        </p:spPr>
        <p:style>
          <a:lnRef idx="1">
            <a:schemeClr val="accent1"/>
          </a:lnRef>
          <a:fillRef idx="3">
            <a:schemeClr val="accent1"/>
          </a:fillRef>
          <a:effectRef idx="2">
            <a:schemeClr val="accent1"/>
          </a:effectRef>
          <a:fontRef idx="minor">
            <a:schemeClr val="lt1"/>
          </a:fontRef>
        </p:style>
        <p:txBody>
          <a:bodyPr wrap="square" lIns="228600" tIns="137160" rIns="228600" bIns="137160" rtlCol="0" anchor="ctr"/>
          <a:lstStyle/>
          <a:p>
            <a:pPr algn="l">
              <a:spcAft>
                <a:spcPts val="300"/>
              </a:spcAft>
            </a:pPr>
            <a:r>
              <a:rPr sz="1200" b="1" i="0">
                <a:solidFill>
                  <a:srgbClr val="C00000"/>
                </a:solidFill>
                <a:latin typeface="Calibri"/>
              </a:rPr>
              <a:t>MAIN QUESTION   </a:t>
            </a:r>
            <a:r>
              <a:rPr sz="2000" b="1" i="0">
                <a:solidFill>
                  <a:srgbClr val="1F3864"/>
                </a:solidFill>
                <a:latin typeface="Calibri"/>
              </a:rPr>
              <a:t>Does free public transport for young people reduce their car use?</a:t>
            </a:r>
          </a:p>
        </p:txBody>
      </p:sp>
      <p:sp>
        <p:nvSpPr>
          <p:cNvPr id="6" name="Rounded Rectangle 5"/>
          <p:cNvSpPr/>
          <p:nvPr/>
        </p:nvSpPr>
        <p:spPr>
          <a:xfrm>
            <a:off x="548640" y="2651760"/>
            <a:ext cx="11064240" cy="1234440"/>
          </a:xfrm>
          <a:prstGeom prst="roundRect">
            <a:avLst>
              <a:gd name="adj" fmla="val 6000"/>
            </a:avLst>
          </a:prstGeom>
          <a:solidFill>
            <a:srgbClr val="FBE3E3"/>
          </a:solidFill>
          <a:ln>
            <a:noFill/>
          </a:ln>
          <a:effectLst/>
        </p:spPr>
        <p:style>
          <a:lnRef idx="1">
            <a:schemeClr val="accent1"/>
          </a:lnRef>
          <a:fillRef idx="3">
            <a:schemeClr val="accent1"/>
          </a:fillRef>
          <a:effectRef idx="2">
            <a:schemeClr val="accent1"/>
          </a:effectRef>
          <a:fontRef idx="minor">
            <a:schemeClr val="lt1"/>
          </a:fontRef>
        </p:style>
        <p:txBody>
          <a:bodyPr wrap="square" lIns="228600" tIns="137160" rIns="228600" bIns="137160" rtlCol="0" anchor="ctr"/>
          <a:lstStyle/>
          <a:p>
            <a:pPr algn="l">
              <a:spcAft>
                <a:spcPts val="300"/>
              </a:spcAft>
            </a:pPr>
            <a:r>
              <a:rPr sz="1200" b="1" i="0">
                <a:solidFill>
                  <a:srgbClr val="C00000"/>
                </a:solidFill>
                <a:latin typeface="Calibri"/>
              </a:rPr>
              <a:t>CENTRAL MESSAGE   </a:t>
            </a:r>
            <a:r>
              <a:rPr sz="1600" b="0" i="0">
                <a:solidFill>
                  <a:srgbClr val="262626"/>
                </a:solidFill>
                <a:latin typeface="Calibri"/>
              </a:rPr>
              <a:t>Free fares sharply increased public transport use among 18–25-year-olds but barely reduced car use, because the new trips mainly replaced cycling and walking. As a car-reduction measure the scheme is expensive and ineffective; it should be judged as social policy.</a:t>
            </a:r>
          </a:p>
        </p:txBody>
      </p:sp>
      <p:sp>
        <p:nvSpPr>
          <p:cNvPr id="7" name="Rounded Rectangle 6"/>
          <p:cNvSpPr/>
          <p:nvPr/>
        </p:nvSpPr>
        <p:spPr>
          <a:xfrm>
            <a:off x="548640" y="4206240"/>
            <a:ext cx="5394960" cy="1554480"/>
          </a:xfrm>
          <a:prstGeom prst="roundRect">
            <a:avLst>
              <a:gd name="adj" fmla="val 6000"/>
            </a:avLst>
          </a:prstGeom>
          <a:solidFill>
            <a:srgbClr val="DCE8F4"/>
          </a:solidFill>
          <a:ln w="12700">
            <a:solidFill>
              <a:srgbClr val="C9D9EA"/>
            </a:solidFill>
          </a:ln>
          <a:effectLst/>
        </p:spPr>
        <p:style>
          <a:lnRef idx="1">
            <a:schemeClr val="accent1"/>
          </a:lnRef>
          <a:fillRef idx="3">
            <a:schemeClr val="accent1"/>
          </a:fillRef>
          <a:effectRef idx="2">
            <a:schemeClr val="accent1"/>
          </a:effectRef>
          <a:fontRef idx="minor">
            <a:schemeClr val="lt1"/>
          </a:fontRef>
        </p:style>
        <p:txBody>
          <a:bodyPr wrap="square" lIns="228600" tIns="137160" rIns="228600" bIns="137160" rtlCol="0" anchor="t"/>
          <a:lstStyle/>
          <a:p>
            <a:pPr algn="l">
              <a:spcAft>
                <a:spcPts val="800"/>
              </a:spcAft>
            </a:pPr>
            <a:r>
              <a:rPr sz="2000" b="1" i="0">
                <a:solidFill>
                  <a:srgbClr val="1F3864"/>
                </a:solidFill>
                <a:latin typeface="Calibri"/>
              </a:rPr>
              <a:t>GENERAL questions</a:t>
            </a:r>
          </a:p>
          <a:p>
            <a:pPr algn="l">
              <a:spcAft>
                <a:spcPts val="800"/>
              </a:spcAft>
            </a:pPr>
            <a:r>
              <a:rPr sz="1500" b="0" i="0">
                <a:solidFill>
                  <a:srgbClr val="262626"/>
                </a:solidFill>
                <a:latin typeface="Calibri"/>
              </a:rPr>
              <a:t>The standard questions every paper of this type answers – one per section. They give the skeleton.</a:t>
            </a:r>
          </a:p>
        </p:txBody>
      </p:sp>
      <p:sp>
        <p:nvSpPr>
          <p:cNvPr id="8" name="Rounded Rectangle 7"/>
          <p:cNvSpPr/>
          <p:nvPr/>
        </p:nvSpPr>
        <p:spPr>
          <a:xfrm>
            <a:off x="6217920" y="4206240"/>
            <a:ext cx="5394960" cy="1554480"/>
          </a:xfrm>
          <a:prstGeom prst="roundRect">
            <a:avLst>
              <a:gd name="adj" fmla="val 6000"/>
            </a:avLst>
          </a:prstGeom>
          <a:solidFill>
            <a:srgbClr val="FFFFFF"/>
          </a:solidFill>
          <a:ln w="12700">
            <a:solidFill>
              <a:srgbClr val="C9D9EA"/>
            </a:solidFill>
          </a:ln>
          <a:effectLst/>
        </p:spPr>
        <p:style>
          <a:lnRef idx="1">
            <a:schemeClr val="accent1"/>
          </a:lnRef>
          <a:fillRef idx="3">
            <a:schemeClr val="accent1"/>
          </a:fillRef>
          <a:effectRef idx="2">
            <a:schemeClr val="accent1"/>
          </a:effectRef>
          <a:fontRef idx="minor">
            <a:schemeClr val="lt1"/>
          </a:fontRef>
        </p:style>
        <p:txBody>
          <a:bodyPr wrap="square" lIns="228600" tIns="137160" rIns="228600" bIns="137160" rtlCol="0" anchor="t"/>
          <a:lstStyle/>
          <a:p>
            <a:pPr algn="l">
              <a:spcAft>
                <a:spcPts val="800"/>
              </a:spcAft>
            </a:pPr>
            <a:r>
              <a:rPr sz="2000" b="1" i="0">
                <a:solidFill>
                  <a:srgbClr val="C00000"/>
                </a:solidFill>
                <a:latin typeface="Calibri"/>
              </a:rPr>
              <a:t>SPECIFIC questions</a:t>
            </a:r>
          </a:p>
          <a:p>
            <a:pPr algn="l">
              <a:spcAft>
                <a:spcPts val="800"/>
              </a:spcAft>
            </a:pPr>
            <a:r>
              <a:rPr sz="1500" b="0" i="0">
                <a:solidFill>
                  <a:srgbClr val="262626"/>
                </a:solidFill>
                <a:latin typeface="Calibri"/>
              </a:rPr>
              <a:t>The concrete questions this reader has about this study – often one per paragraph. They give the argument.</a:t>
            </a:r>
          </a:p>
        </p:txBody>
      </p:sp>
      <p:sp>
        <p:nvSpPr>
          <p:cNvPr id="9" name="TextBox 8"/>
          <p:cNvSpPr txBox="1"/>
          <p:nvPr/>
        </p:nvSpPr>
        <p:spPr>
          <a:xfrm>
            <a:off x="7955279" y="6473952"/>
            <a:ext cx="3685032" cy="274320"/>
          </a:xfrm>
          <a:prstGeom prst="rect">
            <a:avLst/>
          </a:prstGeom>
          <a:noFill/>
        </p:spPr>
        <p:txBody>
          <a:bodyPr wrap="square" lIns="0" tIns="0" rIns="0" bIns="0" anchor="t">
            <a:spAutoFit/>
          </a:bodyPr>
          <a:lstStyle/>
          <a:p>
            <a:pPr algn="r">
              <a:spcAft>
                <a:spcPts val="400"/>
              </a:spcAft>
            </a:pPr>
            <a:r>
              <a:rPr sz="1000" b="0" i="0">
                <a:solidFill>
                  <a:srgbClr val="8C8C8C"/>
                </a:solidFill>
                <a:latin typeface="Calibri"/>
              </a:rPr>
              <a:t>wetenschappelijkschrijven.nl   </a:t>
            </a:r>
            <a:r>
              <a:rPr sz="1000" b="1" i="0">
                <a:solidFill>
                  <a:srgbClr val="1F3864"/>
                </a:solidFill>
                <a:latin typeface="Calibri"/>
              </a:rPr>
              <a:t>39</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640" y="411480"/>
            <a:ext cx="11064240" cy="658368"/>
          </a:xfrm>
        </p:spPr>
        <p:txBody>
          <a:bodyPr wrap="square" lIns="18288" rIns="18288" anchor="ctr"/>
          <a:lstStyle/>
          <a:p>
            <a:pPr algn="l"/>
            <a:r>
              <a:rPr sz="3200" b="1">
                <a:solidFill>
                  <a:srgbClr val="1F3864"/>
                </a:solidFill>
                <a:latin typeface="Calibri"/>
              </a:rPr>
              <a:t>Text plan · 1. Introduction</a:t>
            </a:r>
          </a:p>
        </p:txBody>
      </p:sp>
      <p:sp>
        <p:nvSpPr>
          <p:cNvPr id="3" name="TextBox 2"/>
          <p:cNvSpPr txBox="1"/>
          <p:nvPr/>
        </p:nvSpPr>
        <p:spPr>
          <a:xfrm>
            <a:off x="566928" y="201168"/>
            <a:ext cx="9144000" cy="274320"/>
          </a:xfrm>
          <a:prstGeom prst="rect">
            <a:avLst/>
          </a:prstGeom>
          <a:noFill/>
        </p:spPr>
        <p:txBody>
          <a:bodyPr wrap="square" lIns="0" tIns="0" rIns="0" bIns="0" anchor="t">
            <a:spAutoFit/>
          </a:bodyPr>
          <a:lstStyle/>
          <a:p>
            <a:pPr algn="l">
              <a:spcAft>
                <a:spcPts val="400"/>
              </a:spcAft>
            </a:pPr>
            <a:r>
              <a:rPr sz="1200" b="1" i="0">
                <a:solidFill>
                  <a:srgbClr val="C00000"/>
                </a:solidFill>
                <a:latin typeface="Calibri"/>
              </a:rPr>
              <a:t>PART 2 · EXAMPLE: A TEXT PLAN IN READER’S QUESTIONS</a:t>
            </a:r>
          </a:p>
        </p:txBody>
      </p:sp>
      <p:sp>
        <p:nvSpPr>
          <p:cNvPr id="4" name="Rounded Rectangle 3"/>
          <p:cNvSpPr/>
          <p:nvPr/>
        </p:nvSpPr>
        <p:spPr>
          <a:xfrm>
            <a:off x="548640" y="1280160"/>
            <a:ext cx="11064240" cy="960120"/>
          </a:xfrm>
          <a:prstGeom prst="roundRect">
            <a:avLst>
              <a:gd name="adj" fmla="val 6000"/>
            </a:avLst>
          </a:prstGeom>
          <a:solidFill>
            <a:srgbClr val="DCE8F4"/>
          </a:solidFill>
          <a:ln w="12700">
            <a:solidFill>
              <a:srgbClr val="C9D9EA"/>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 name="TextBox 4"/>
          <p:cNvSpPr txBox="1"/>
          <p:nvPr/>
        </p:nvSpPr>
        <p:spPr>
          <a:xfrm>
            <a:off x="777240" y="1353312"/>
            <a:ext cx="1188720" cy="274320"/>
          </a:xfrm>
          <a:prstGeom prst="rect">
            <a:avLst/>
          </a:prstGeom>
          <a:noFill/>
        </p:spPr>
        <p:txBody>
          <a:bodyPr wrap="square" lIns="0" tIns="0" rIns="0" bIns="0" anchor="t">
            <a:spAutoFit/>
          </a:bodyPr>
          <a:lstStyle/>
          <a:p>
            <a:pPr algn="l">
              <a:spcAft>
                <a:spcPts val="400"/>
              </a:spcAft>
            </a:pPr>
            <a:r>
              <a:rPr sz="1100" b="1" i="0">
                <a:solidFill>
                  <a:srgbClr val="1F3864"/>
                </a:solidFill>
                <a:latin typeface="Calibri"/>
              </a:rPr>
              <a:t>GENERAL</a:t>
            </a:r>
          </a:p>
        </p:txBody>
      </p:sp>
      <p:sp>
        <p:nvSpPr>
          <p:cNvPr id="6" name="TextBox 5"/>
          <p:cNvSpPr txBox="1"/>
          <p:nvPr/>
        </p:nvSpPr>
        <p:spPr>
          <a:xfrm>
            <a:off x="777240" y="1600200"/>
            <a:ext cx="4846320" cy="594360"/>
          </a:xfrm>
          <a:prstGeom prst="rect">
            <a:avLst/>
          </a:prstGeom>
          <a:noFill/>
        </p:spPr>
        <p:txBody>
          <a:bodyPr wrap="square" lIns="0" tIns="0" rIns="0" bIns="0" anchor="t">
            <a:spAutoFit/>
          </a:bodyPr>
          <a:lstStyle/>
          <a:p>
            <a:pPr algn="l">
              <a:spcAft>
                <a:spcPts val="400"/>
              </a:spcAft>
            </a:pPr>
            <a:r>
              <a:rPr sz="1600" b="1" i="0">
                <a:solidFill>
                  <a:srgbClr val="1F3864"/>
                </a:solidFill>
                <a:latin typeface="Calibri"/>
              </a:rPr>
              <a:t>What is the topic, why does it matter, and what does this paper add?</a:t>
            </a:r>
          </a:p>
        </p:txBody>
      </p:sp>
      <p:sp>
        <p:nvSpPr>
          <p:cNvPr id="7" name="TextBox 6"/>
          <p:cNvSpPr txBox="1"/>
          <p:nvPr/>
        </p:nvSpPr>
        <p:spPr>
          <a:xfrm>
            <a:off x="5943600" y="1353312"/>
            <a:ext cx="5486400" cy="822960"/>
          </a:xfrm>
          <a:prstGeom prst="rect">
            <a:avLst/>
          </a:prstGeom>
          <a:noFill/>
        </p:spPr>
        <p:txBody>
          <a:bodyPr wrap="square" lIns="0" tIns="0" rIns="0" bIns="0" anchor="ctr">
            <a:spAutoFit/>
          </a:bodyPr>
          <a:lstStyle/>
          <a:p>
            <a:pPr algn="l">
              <a:spcAft>
                <a:spcPts val="400"/>
              </a:spcAft>
            </a:pPr>
            <a:r>
              <a:rPr sz="1300" b="0" i="1">
                <a:solidFill>
                  <a:srgbClr val="1F3864"/>
                </a:solidFill>
                <a:latin typeface="Calibri"/>
              </a:rPr>
              <a:t>Free fares are popular as a climate and congestion measure, but we do not know whether they actually get young people out of their cars.</a:t>
            </a:r>
          </a:p>
        </p:txBody>
      </p:sp>
      <p:sp>
        <p:nvSpPr>
          <p:cNvPr id="8" name="TextBox 7"/>
          <p:cNvSpPr txBox="1"/>
          <p:nvPr/>
        </p:nvSpPr>
        <p:spPr>
          <a:xfrm>
            <a:off x="2743200" y="2267712"/>
            <a:ext cx="2743200" cy="228600"/>
          </a:xfrm>
          <a:prstGeom prst="rect">
            <a:avLst/>
          </a:prstGeom>
          <a:noFill/>
        </p:spPr>
        <p:txBody>
          <a:bodyPr wrap="square" lIns="0" tIns="0" rIns="0" bIns="0" anchor="t">
            <a:spAutoFit/>
          </a:bodyPr>
          <a:lstStyle/>
          <a:p>
            <a:pPr algn="l">
              <a:spcAft>
                <a:spcPts val="400"/>
              </a:spcAft>
            </a:pPr>
            <a:r>
              <a:rPr sz="1000" b="1" i="0">
                <a:solidFill>
                  <a:srgbClr val="C00000"/>
                </a:solidFill>
                <a:latin typeface="Calibri"/>
              </a:rPr>
              <a:t>SPECIFIC QUESTION</a:t>
            </a:r>
          </a:p>
        </p:txBody>
      </p:sp>
      <p:sp>
        <p:nvSpPr>
          <p:cNvPr id="9" name="TextBox 8"/>
          <p:cNvSpPr txBox="1"/>
          <p:nvPr/>
        </p:nvSpPr>
        <p:spPr>
          <a:xfrm>
            <a:off x="6949440" y="2267712"/>
            <a:ext cx="2743200" cy="228600"/>
          </a:xfrm>
          <a:prstGeom prst="rect">
            <a:avLst/>
          </a:prstGeom>
          <a:noFill/>
        </p:spPr>
        <p:txBody>
          <a:bodyPr wrap="square" lIns="0" tIns="0" rIns="0" bIns="0" anchor="t">
            <a:spAutoFit/>
          </a:bodyPr>
          <a:lstStyle/>
          <a:p>
            <a:pPr algn="l">
              <a:spcAft>
                <a:spcPts val="400"/>
              </a:spcAft>
            </a:pPr>
            <a:r>
              <a:rPr sz="1000" b="1" i="0">
                <a:solidFill>
                  <a:srgbClr val="595959"/>
                </a:solidFill>
                <a:latin typeface="Calibri"/>
              </a:rPr>
              <a:t>KEY ANSWER</a:t>
            </a:r>
          </a:p>
        </p:txBody>
      </p:sp>
      <p:sp>
        <p:nvSpPr>
          <p:cNvPr id="10" name="Rounded Rectangle 9"/>
          <p:cNvSpPr/>
          <p:nvPr/>
        </p:nvSpPr>
        <p:spPr>
          <a:xfrm>
            <a:off x="548640" y="2514600"/>
            <a:ext cx="11064240" cy="891540"/>
          </a:xfrm>
          <a:prstGeom prst="roundRect">
            <a:avLst>
              <a:gd name="adj" fmla="val 6000"/>
            </a:avLst>
          </a:prstGeom>
          <a:solidFill>
            <a:srgbClr val="FFFFFF"/>
          </a:solidFill>
          <a:ln w="12700">
            <a:solidFill>
              <a:srgbClr val="DDE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TextBox 10"/>
          <p:cNvSpPr txBox="1"/>
          <p:nvPr/>
        </p:nvSpPr>
        <p:spPr>
          <a:xfrm>
            <a:off x="731520" y="2514600"/>
            <a:ext cx="1874519" cy="891540"/>
          </a:xfrm>
          <a:prstGeom prst="rect">
            <a:avLst/>
          </a:prstGeom>
          <a:noFill/>
        </p:spPr>
        <p:txBody>
          <a:bodyPr wrap="square" lIns="0" tIns="0" rIns="0" bIns="0" anchor="ctr">
            <a:spAutoFit/>
          </a:bodyPr>
          <a:lstStyle/>
          <a:p>
            <a:pPr algn="l">
              <a:spcAft>
                <a:spcPts val="400"/>
              </a:spcAft>
            </a:pPr>
            <a:r>
              <a:rPr sz="1200" b="0" i="0">
                <a:solidFill>
                  <a:srgbClr val="595959"/>
                </a:solidFill>
                <a:latin typeface="Calibri"/>
              </a:rPr>
              <a:t>Policy context</a:t>
            </a:r>
          </a:p>
        </p:txBody>
      </p:sp>
      <p:sp>
        <p:nvSpPr>
          <p:cNvPr id="12" name="TextBox 11"/>
          <p:cNvSpPr txBox="1"/>
          <p:nvPr/>
        </p:nvSpPr>
        <p:spPr>
          <a:xfrm>
            <a:off x="2743200" y="2514600"/>
            <a:ext cx="4023360" cy="891540"/>
          </a:xfrm>
          <a:prstGeom prst="rect">
            <a:avLst/>
          </a:prstGeom>
          <a:noFill/>
        </p:spPr>
        <p:txBody>
          <a:bodyPr wrap="square" lIns="0" tIns="0" rIns="0" bIns="0" anchor="ctr">
            <a:spAutoFit/>
          </a:bodyPr>
          <a:lstStyle/>
          <a:p>
            <a:pPr algn="l">
              <a:spcAft>
                <a:spcPts val="400"/>
              </a:spcAft>
            </a:pPr>
            <a:r>
              <a:rPr sz="1400" b="1" i="0">
                <a:solidFill>
                  <a:srgbClr val="1F3864"/>
                </a:solidFill>
                <a:latin typeface="Calibri"/>
              </a:rPr>
              <a:t>Why are governments interested in free public transport?</a:t>
            </a:r>
          </a:p>
        </p:txBody>
      </p:sp>
      <p:sp>
        <p:nvSpPr>
          <p:cNvPr id="13" name="TextBox 12"/>
          <p:cNvSpPr txBox="1"/>
          <p:nvPr/>
        </p:nvSpPr>
        <p:spPr>
          <a:xfrm>
            <a:off x="6949440" y="2514600"/>
            <a:ext cx="4526280" cy="891540"/>
          </a:xfrm>
          <a:prstGeom prst="rect">
            <a:avLst/>
          </a:prstGeom>
          <a:noFill/>
        </p:spPr>
        <p:txBody>
          <a:bodyPr wrap="square" lIns="0" tIns="0" rIns="0" bIns="0" anchor="ctr">
            <a:spAutoFit/>
          </a:bodyPr>
          <a:lstStyle/>
          <a:p>
            <a:pPr algn="l">
              <a:spcAft>
                <a:spcPts val="400"/>
              </a:spcAft>
            </a:pPr>
            <a:r>
              <a:rPr sz="1300" b="0" i="0">
                <a:solidFill>
                  <a:srgbClr val="262626"/>
                </a:solidFill>
                <a:latin typeface="Calibri"/>
              </a:rPr>
              <a:t>Several regions have abolished fares for young people, hoping to reduce car use, emissions and congestion.</a:t>
            </a:r>
          </a:p>
        </p:txBody>
      </p:sp>
      <p:sp>
        <p:nvSpPr>
          <p:cNvPr id="14" name="Rounded Rectangle 13"/>
          <p:cNvSpPr/>
          <p:nvPr/>
        </p:nvSpPr>
        <p:spPr>
          <a:xfrm>
            <a:off x="548640" y="3497580"/>
            <a:ext cx="11064240" cy="891540"/>
          </a:xfrm>
          <a:prstGeom prst="roundRect">
            <a:avLst>
              <a:gd name="adj" fmla="val 6000"/>
            </a:avLst>
          </a:prstGeom>
          <a:solidFill>
            <a:srgbClr val="FFFFFF"/>
          </a:solidFill>
          <a:ln w="12700">
            <a:solidFill>
              <a:srgbClr val="DDE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5" name="TextBox 14"/>
          <p:cNvSpPr txBox="1"/>
          <p:nvPr/>
        </p:nvSpPr>
        <p:spPr>
          <a:xfrm>
            <a:off x="731520" y="3497580"/>
            <a:ext cx="1874519" cy="891540"/>
          </a:xfrm>
          <a:prstGeom prst="rect">
            <a:avLst/>
          </a:prstGeom>
          <a:noFill/>
        </p:spPr>
        <p:txBody>
          <a:bodyPr wrap="square" lIns="0" tIns="0" rIns="0" bIns="0" anchor="ctr">
            <a:spAutoFit/>
          </a:bodyPr>
          <a:lstStyle/>
          <a:p>
            <a:pPr algn="l">
              <a:spcAft>
                <a:spcPts val="400"/>
              </a:spcAft>
            </a:pPr>
            <a:r>
              <a:rPr sz="1200" b="0" i="0">
                <a:solidFill>
                  <a:srgbClr val="595959"/>
                </a:solidFill>
                <a:latin typeface="Calibri"/>
              </a:rPr>
              <a:t>Why young people?</a:t>
            </a:r>
          </a:p>
        </p:txBody>
      </p:sp>
      <p:sp>
        <p:nvSpPr>
          <p:cNvPr id="16" name="TextBox 15"/>
          <p:cNvSpPr txBox="1"/>
          <p:nvPr/>
        </p:nvSpPr>
        <p:spPr>
          <a:xfrm>
            <a:off x="2743200" y="3497580"/>
            <a:ext cx="4023360" cy="891540"/>
          </a:xfrm>
          <a:prstGeom prst="rect">
            <a:avLst/>
          </a:prstGeom>
          <a:noFill/>
        </p:spPr>
        <p:txBody>
          <a:bodyPr wrap="square" lIns="0" tIns="0" rIns="0" bIns="0" anchor="ctr">
            <a:spAutoFit/>
          </a:bodyPr>
          <a:lstStyle/>
          <a:p>
            <a:pPr algn="l">
              <a:spcAft>
                <a:spcPts val="400"/>
              </a:spcAft>
            </a:pPr>
            <a:r>
              <a:rPr sz="1400" b="1" i="0">
                <a:solidFill>
                  <a:srgbClr val="1F3864"/>
                </a:solidFill>
                <a:latin typeface="Calibri"/>
              </a:rPr>
              <a:t>Why focus on 18–25-year-olds?</a:t>
            </a:r>
          </a:p>
        </p:txBody>
      </p:sp>
      <p:sp>
        <p:nvSpPr>
          <p:cNvPr id="17" name="TextBox 16"/>
          <p:cNvSpPr txBox="1"/>
          <p:nvPr/>
        </p:nvSpPr>
        <p:spPr>
          <a:xfrm>
            <a:off x="6949440" y="3497580"/>
            <a:ext cx="4526280" cy="891540"/>
          </a:xfrm>
          <a:prstGeom prst="rect">
            <a:avLst/>
          </a:prstGeom>
          <a:noFill/>
        </p:spPr>
        <p:txBody>
          <a:bodyPr wrap="square" lIns="0" tIns="0" rIns="0" bIns="0" anchor="ctr">
            <a:spAutoFit/>
          </a:bodyPr>
          <a:lstStyle/>
          <a:p>
            <a:pPr algn="l">
              <a:spcAft>
                <a:spcPts val="400"/>
              </a:spcAft>
            </a:pPr>
            <a:r>
              <a:rPr sz="1300" b="0" i="0">
                <a:solidFill>
                  <a:srgbClr val="262626"/>
                </a:solidFill>
                <a:latin typeface="Calibri"/>
              </a:rPr>
              <a:t>Travel habits formed at this age tend to last; it is also when many people buy their first car.</a:t>
            </a:r>
          </a:p>
        </p:txBody>
      </p:sp>
      <p:sp>
        <p:nvSpPr>
          <p:cNvPr id="18" name="Rounded Rectangle 17"/>
          <p:cNvSpPr/>
          <p:nvPr/>
        </p:nvSpPr>
        <p:spPr>
          <a:xfrm>
            <a:off x="548640" y="4480560"/>
            <a:ext cx="11064240" cy="891540"/>
          </a:xfrm>
          <a:prstGeom prst="roundRect">
            <a:avLst>
              <a:gd name="adj" fmla="val 6000"/>
            </a:avLst>
          </a:prstGeom>
          <a:solidFill>
            <a:srgbClr val="FFFFFF"/>
          </a:solidFill>
          <a:ln w="12700">
            <a:solidFill>
              <a:srgbClr val="DDE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9" name="TextBox 18"/>
          <p:cNvSpPr txBox="1"/>
          <p:nvPr/>
        </p:nvSpPr>
        <p:spPr>
          <a:xfrm>
            <a:off x="731520" y="4480560"/>
            <a:ext cx="1874519" cy="891540"/>
          </a:xfrm>
          <a:prstGeom prst="rect">
            <a:avLst/>
          </a:prstGeom>
          <a:noFill/>
        </p:spPr>
        <p:txBody>
          <a:bodyPr wrap="square" lIns="0" tIns="0" rIns="0" bIns="0" anchor="ctr">
            <a:spAutoFit/>
          </a:bodyPr>
          <a:lstStyle/>
          <a:p>
            <a:pPr algn="l">
              <a:spcAft>
                <a:spcPts val="400"/>
              </a:spcAft>
            </a:pPr>
            <a:r>
              <a:rPr sz="1200" b="0" i="0">
                <a:solidFill>
                  <a:srgbClr val="595959"/>
                </a:solidFill>
                <a:latin typeface="Calibri"/>
              </a:rPr>
              <a:t>Literature</a:t>
            </a:r>
          </a:p>
        </p:txBody>
      </p:sp>
      <p:sp>
        <p:nvSpPr>
          <p:cNvPr id="20" name="TextBox 19"/>
          <p:cNvSpPr txBox="1"/>
          <p:nvPr/>
        </p:nvSpPr>
        <p:spPr>
          <a:xfrm>
            <a:off x="2743200" y="4480560"/>
            <a:ext cx="4023360" cy="891540"/>
          </a:xfrm>
          <a:prstGeom prst="rect">
            <a:avLst/>
          </a:prstGeom>
          <a:noFill/>
        </p:spPr>
        <p:txBody>
          <a:bodyPr wrap="square" lIns="0" tIns="0" rIns="0" bIns="0" anchor="ctr">
            <a:spAutoFit/>
          </a:bodyPr>
          <a:lstStyle/>
          <a:p>
            <a:pPr algn="l">
              <a:spcAft>
                <a:spcPts val="400"/>
              </a:spcAft>
            </a:pPr>
            <a:r>
              <a:rPr sz="1400" b="1" i="0">
                <a:solidFill>
                  <a:srgbClr val="1F3864"/>
                </a:solidFill>
                <a:latin typeface="Calibri"/>
              </a:rPr>
              <a:t>What do we already know?</a:t>
            </a:r>
          </a:p>
        </p:txBody>
      </p:sp>
      <p:sp>
        <p:nvSpPr>
          <p:cNvPr id="21" name="TextBox 20"/>
          <p:cNvSpPr txBox="1"/>
          <p:nvPr/>
        </p:nvSpPr>
        <p:spPr>
          <a:xfrm>
            <a:off x="6949440" y="4480560"/>
            <a:ext cx="4526280" cy="891540"/>
          </a:xfrm>
          <a:prstGeom prst="rect">
            <a:avLst/>
          </a:prstGeom>
          <a:noFill/>
        </p:spPr>
        <p:txBody>
          <a:bodyPr wrap="square" lIns="0" tIns="0" rIns="0" bIns="0" anchor="ctr">
            <a:spAutoFit/>
          </a:bodyPr>
          <a:lstStyle/>
          <a:p>
            <a:pPr algn="l">
              <a:spcAft>
                <a:spcPts val="400"/>
              </a:spcAft>
            </a:pPr>
            <a:r>
              <a:rPr sz="1300" b="0" i="0">
                <a:solidFill>
                  <a:srgbClr val="262626"/>
                </a:solidFill>
                <a:latin typeface="Calibri"/>
              </a:rPr>
              <a:t>Free fares raise ridership; evidence on car use is mixed and comes mostly from cities with short trips.</a:t>
            </a:r>
          </a:p>
        </p:txBody>
      </p:sp>
      <p:sp>
        <p:nvSpPr>
          <p:cNvPr id="22" name="Rounded Rectangle 21"/>
          <p:cNvSpPr/>
          <p:nvPr/>
        </p:nvSpPr>
        <p:spPr>
          <a:xfrm>
            <a:off x="548640" y="5463540"/>
            <a:ext cx="11064240" cy="891540"/>
          </a:xfrm>
          <a:prstGeom prst="roundRect">
            <a:avLst>
              <a:gd name="adj" fmla="val 6000"/>
            </a:avLst>
          </a:prstGeom>
          <a:solidFill>
            <a:srgbClr val="FFFFFF"/>
          </a:solidFill>
          <a:ln w="12700">
            <a:solidFill>
              <a:srgbClr val="DDE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3" name="TextBox 22"/>
          <p:cNvSpPr txBox="1"/>
          <p:nvPr/>
        </p:nvSpPr>
        <p:spPr>
          <a:xfrm>
            <a:off x="731520" y="5463540"/>
            <a:ext cx="1874519" cy="891540"/>
          </a:xfrm>
          <a:prstGeom prst="rect">
            <a:avLst/>
          </a:prstGeom>
          <a:noFill/>
        </p:spPr>
        <p:txBody>
          <a:bodyPr wrap="square" lIns="0" tIns="0" rIns="0" bIns="0" anchor="ctr">
            <a:spAutoFit/>
          </a:bodyPr>
          <a:lstStyle/>
          <a:p>
            <a:pPr algn="l">
              <a:spcAft>
                <a:spcPts val="400"/>
              </a:spcAft>
            </a:pPr>
            <a:r>
              <a:rPr sz="1200" b="0" i="0">
                <a:solidFill>
                  <a:srgbClr val="595959"/>
                </a:solidFill>
                <a:latin typeface="Calibri"/>
              </a:rPr>
              <a:t>Gap and aim</a:t>
            </a:r>
          </a:p>
        </p:txBody>
      </p:sp>
      <p:sp>
        <p:nvSpPr>
          <p:cNvPr id="24" name="TextBox 23"/>
          <p:cNvSpPr txBox="1"/>
          <p:nvPr/>
        </p:nvSpPr>
        <p:spPr>
          <a:xfrm>
            <a:off x="2743200" y="5463540"/>
            <a:ext cx="4023360" cy="891540"/>
          </a:xfrm>
          <a:prstGeom prst="rect">
            <a:avLst/>
          </a:prstGeom>
          <a:noFill/>
        </p:spPr>
        <p:txBody>
          <a:bodyPr wrap="square" lIns="0" tIns="0" rIns="0" bIns="0" anchor="ctr">
            <a:spAutoFit/>
          </a:bodyPr>
          <a:lstStyle/>
          <a:p>
            <a:pPr algn="l">
              <a:spcAft>
                <a:spcPts val="400"/>
              </a:spcAft>
            </a:pPr>
            <a:r>
              <a:rPr sz="1400" b="1" i="0">
                <a:solidFill>
                  <a:srgbClr val="1F3864"/>
                </a:solidFill>
                <a:latin typeface="Calibri"/>
              </a:rPr>
              <a:t>What is still missing – and what does this paper ask?</a:t>
            </a:r>
          </a:p>
        </p:txBody>
      </p:sp>
      <p:sp>
        <p:nvSpPr>
          <p:cNvPr id="25" name="TextBox 24"/>
          <p:cNvSpPr txBox="1"/>
          <p:nvPr/>
        </p:nvSpPr>
        <p:spPr>
          <a:xfrm>
            <a:off x="6949440" y="5463540"/>
            <a:ext cx="4526280" cy="891540"/>
          </a:xfrm>
          <a:prstGeom prst="rect">
            <a:avLst/>
          </a:prstGeom>
          <a:noFill/>
        </p:spPr>
        <p:txBody>
          <a:bodyPr wrap="square" lIns="0" tIns="0" rIns="0" bIns="0" anchor="ctr">
            <a:spAutoFit/>
          </a:bodyPr>
          <a:lstStyle/>
          <a:p>
            <a:pPr algn="l">
              <a:spcAft>
                <a:spcPts val="400"/>
              </a:spcAft>
            </a:pPr>
            <a:r>
              <a:rPr sz="1300" b="0" i="0">
                <a:solidFill>
                  <a:srgbClr val="262626"/>
                </a:solidFill>
                <a:latin typeface="Calibri"/>
              </a:rPr>
              <a:t>Few studies use a control group and data on all modes. RQs: effect on public transport and car use; origin of new trips; car ownership.</a:t>
            </a:r>
          </a:p>
        </p:txBody>
      </p:sp>
      <p:sp>
        <p:nvSpPr>
          <p:cNvPr id="26" name="TextBox 25"/>
          <p:cNvSpPr txBox="1"/>
          <p:nvPr/>
        </p:nvSpPr>
        <p:spPr>
          <a:xfrm>
            <a:off x="7955279" y="6473952"/>
            <a:ext cx="3685032" cy="274320"/>
          </a:xfrm>
          <a:prstGeom prst="rect">
            <a:avLst/>
          </a:prstGeom>
          <a:noFill/>
        </p:spPr>
        <p:txBody>
          <a:bodyPr wrap="square" lIns="0" tIns="0" rIns="0" bIns="0" anchor="t">
            <a:spAutoFit/>
          </a:bodyPr>
          <a:lstStyle/>
          <a:p>
            <a:pPr algn="r">
              <a:spcAft>
                <a:spcPts val="400"/>
              </a:spcAft>
            </a:pPr>
            <a:r>
              <a:rPr sz="1000" b="0" i="0">
                <a:solidFill>
                  <a:srgbClr val="8C8C8C"/>
                </a:solidFill>
                <a:latin typeface="Calibri"/>
              </a:rPr>
              <a:t>wetenschappelijkschrijven.nl   </a:t>
            </a:r>
            <a:r>
              <a:rPr sz="1000" b="1" i="0">
                <a:solidFill>
                  <a:srgbClr val="1F3864"/>
                </a:solidFill>
                <a:latin typeface="Calibri"/>
              </a:rPr>
              <a:t>40</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640" y="411480"/>
            <a:ext cx="11064240" cy="658368"/>
          </a:xfrm>
        </p:spPr>
        <p:txBody>
          <a:bodyPr wrap="square" lIns="18288" rIns="18288" anchor="ctr"/>
          <a:lstStyle/>
          <a:p>
            <a:pPr algn="l"/>
            <a:r>
              <a:rPr sz="3200" b="1">
                <a:solidFill>
                  <a:srgbClr val="1F3864"/>
                </a:solidFill>
                <a:latin typeface="Calibri"/>
              </a:rPr>
              <a:t>Text plan · 2. Data and method</a:t>
            </a:r>
          </a:p>
        </p:txBody>
      </p:sp>
      <p:sp>
        <p:nvSpPr>
          <p:cNvPr id="3" name="TextBox 2"/>
          <p:cNvSpPr txBox="1"/>
          <p:nvPr/>
        </p:nvSpPr>
        <p:spPr>
          <a:xfrm>
            <a:off x="566928" y="201168"/>
            <a:ext cx="9144000" cy="274320"/>
          </a:xfrm>
          <a:prstGeom prst="rect">
            <a:avLst/>
          </a:prstGeom>
          <a:noFill/>
        </p:spPr>
        <p:txBody>
          <a:bodyPr wrap="square" lIns="0" tIns="0" rIns="0" bIns="0" anchor="t">
            <a:spAutoFit/>
          </a:bodyPr>
          <a:lstStyle/>
          <a:p>
            <a:pPr algn="l">
              <a:spcAft>
                <a:spcPts val="400"/>
              </a:spcAft>
            </a:pPr>
            <a:r>
              <a:rPr sz="1200" b="1" i="0">
                <a:solidFill>
                  <a:srgbClr val="C00000"/>
                </a:solidFill>
                <a:latin typeface="Calibri"/>
              </a:rPr>
              <a:t>PART 2 · EXAMPLE: A TEXT PLAN IN READER’S QUESTIONS</a:t>
            </a:r>
          </a:p>
        </p:txBody>
      </p:sp>
      <p:sp>
        <p:nvSpPr>
          <p:cNvPr id="4" name="Rounded Rectangle 3"/>
          <p:cNvSpPr/>
          <p:nvPr/>
        </p:nvSpPr>
        <p:spPr>
          <a:xfrm>
            <a:off x="548640" y="1280160"/>
            <a:ext cx="11064240" cy="960120"/>
          </a:xfrm>
          <a:prstGeom prst="roundRect">
            <a:avLst>
              <a:gd name="adj" fmla="val 6000"/>
            </a:avLst>
          </a:prstGeom>
          <a:solidFill>
            <a:srgbClr val="DCE8F4"/>
          </a:solidFill>
          <a:ln w="12700">
            <a:solidFill>
              <a:srgbClr val="C9D9EA"/>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 name="TextBox 4"/>
          <p:cNvSpPr txBox="1"/>
          <p:nvPr/>
        </p:nvSpPr>
        <p:spPr>
          <a:xfrm>
            <a:off x="777240" y="1353312"/>
            <a:ext cx="1188720" cy="274320"/>
          </a:xfrm>
          <a:prstGeom prst="rect">
            <a:avLst/>
          </a:prstGeom>
          <a:noFill/>
        </p:spPr>
        <p:txBody>
          <a:bodyPr wrap="square" lIns="0" tIns="0" rIns="0" bIns="0" anchor="t">
            <a:spAutoFit/>
          </a:bodyPr>
          <a:lstStyle/>
          <a:p>
            <a:pPr algn="l">
              <a:spcAft>
                <a:spcPts val="400"/>
              </a:spcAft>
            </a:pPr>
            <a:r>
              <a:rPr sz="1100" b="1" i="0">
                <a:solidFill>
                  <a:srgbClr val="1F3864"/>
                </a:solidFill>
                <a:latin typeface="Calibri"/>
              </a:rPr>
              <a:t>GENERAL</a:t>
            </a:r>
          </a:p>
        </p:txBody>
      </p:sp>
      <p:sp>
        <p:nvSpPr>
          <p:cNvPr id="6" name="TextBox 5"/>
          <p:cNvSpPr txBox="1"/>
          <p:nvPr/>
        </p:nvSpPr>
        <p:spPr>
          <a:xfrm>
            <a:off x="777240" y="1600200"/>
            <a:ext cx="4846320" cy="594360"/>
          </a:xfrm>
          <a:prstGeom prst="rect">
            <a:avLst/>
          </a:prstGeom>
          <a:noFill/>
        </p:spPr>
        <p:txBody>
          <a:bodyPr wrap="square" lIns="0" tIns="0" rIns="0" bIns="0" anchor="t">
            <a:spAutoFit/>
          </a:bodyPr>
          <a:lstStyle/>
          <a:p>
            <a:pPr algn="l">
              <a:spcAft>
                <a:spcPts val="400"/>
              </a:spcAft>
            </a:pPr>
            <a:r>
              <a:rPr sz="1600" b="1" i="0">
                <a:solidFill>
                  <a:srgbClr val="1F3864"/>
                </a:solidFill>
                <a:latin typeface="Calibri"/>
              </a:rPr>
              <a:t>How did we find the answers?</a:t>
            </a:r>
          </a:p>
        </p:txBody>
      </p:sp>
      <p:sp>
        <p:nvSpPr>
          <p:cNvPr id="7" name="TextBox 6"/>
          <p:cNvSpPr txBox="1"/>
          <p:nvPr/>
        </p:nvSpPr>
        <p:spPr>
          <a:xfrm>
            <a:off x="5943600" y="1353312"/>
            <a:ext cx="5486400" cy="822960"/>
          </a:xfrm>
          <a:prstGeom prst="rect">
            <a:avLst/>
          </a:prstGeom>
          <a:noFill/>
        </p:spPr>
        <p:txBody>
          <a:bodyPr wrap="square" lIns="0" tIns="0" rIns="0" bIns="0" anchor="ctr">
            <a:spAutoFit/>
          </a:bodyPr>
          <a:lstStyle/>
          <a:p>
            <a:pPr algn="l">
              <a:spcAft>
                <a:spcPts val="400"/>
              </a:spcAft>
            </a:pPr>
            <a:r>
              <a:rPr sz="1300" b="0" i="1">
                <a:solidFill>
                  <a:srgbClr val="1F3864"/>
                </a:solidFill>
                <a:latin typeface="Calibri"/>
              </a:rPr>
              <a:t>We compare young people in a region with free fares to a similar region without, before and after the change.</a:t>
            </a:r>
          </a:p>
        </p:txBody>
      </p:sp>
      <p:sp>
        <p:nvSpPr>
          <p:cNvPr id="8" name="TextBox 7"/>
          <p:cNvSpPr txBox="1"/>
          <p:nvPr/>
        </p:nvSpPr>
        <p:spPr>
          <a:xfrm>
            <a:off x="2743200" y="2267712"/>
            <a:ext cx="2743200" cy="228600"/>
          </a:xfrm>
          <a:prstGeom prst="rect">
            <a:avLst/>
          </a:prstGeom>
          <a:noFill/>
        </p:spPr>
        <p:txBody>
          <a:bodyPr wrap="square" lIns="0" tIns="0" rIns="0" bIns="0" anchor="t">
            <a:spAutoFit/>
          </a:bodyPr>
          <a:lstStyle/>
          <a:p>
            <a:pPr algn="l">
              <a:spcAft>
                <a:spcPts val="400"/>
              </a:spcAft>
            </a:pPr>
            <a:r>
              <a:rPr sz="1000" b="1" i="0">
                <a:solidFill>
                  <a:srgbClr val="C00000"/>
                </a:solidFill>
                <a:latin typeface="Calibri"/>
              </a:rPr>
              <a:t>SPECIFIC QUESTION</a:t>
            </a:r>
          </a:p>
        </p:txBody>
      </p:sp>
      <p:sp>
        <p:nvSpPr>
          <p:cNvPr id="9" name="TextBox 8"/>
          <p:cNvSpPr txBox="1"/>
          <p:nvPr/>
        </p:nvSpPr>
        <p:spPr>
          <a:xfrm>
            <a:off x="6949440" y="2267712"/>
            <a:ext cx="2743200" cy="228600"/>
          </a:xfrm>
          <a:prstGeom prst="rect">
            <a:avLst/>
          </a:prstGeom>
          <a:noFill/>
        </p:spPr>
        <p:txBody>
          <a:bodyPr wrap="square" lIns="0" tIns="0" rIns="0" bIns="0" anchor="t">
            <a:spAutoFit/>
          </a:bodyPr>
          <a:lstStyle/>
          <a:p>
            <a:pPr algn="l">
              <a:spcAft>
                <a:spcPts val="400"/>
              </a:spcAft>
            </a:pPr>
            <a:r>
              <a:rPr sz="1000" b="1" i="0">
                <a:solidFill>
                  <a:srgbClr val="595959"/>
                </a:solidFill>
                <a:latin typeface="Calibri"/>
              </a:rPr>
              <a:t>KEY ANSWER</a:t>
            </a:r>
          </a:p>
        </p:txBody>
      </p:sp>
      <p:sp>
        <p:nvSpPr>
          <p:cNvPr id="10" name="Rounded Rectangle 9"/>
          <p:cNvSpPr/>
          <p:nvPr/>
        </p:nvSpPr>
        <p:spPr>
          <a:xfrm>
            <a:off x="548640" y="2514600"/>
            <a:ext cx="11064240" cy="891540"/>
          </a:xfrm>
          <a:prstGeom prst="roundRect">
            <a:avLst>
              <a:gd name="adj" fmla="val 6000"/>
            </a:avLst>
          </a:prstGeom>
          <a:solidFill>
            <a:srgbClr val="FFFFFF"/>
          </a:solidFill>
          <a:ln w="12700">
            <a:solidFill>
              <a:srgbClr val="DDE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TextBox 10"/>
          <p:cNvSpPr txBox="1"/>
          <p:nvPr/>
        </p:nvSpPr>
        <p:spPr>
          <a:xfrm>
            <a:off x="731520" y="2514600"/>
            <a:ext cx="1874519" cy="891540"/>
          </a:xfrm>
          <a:prstGeom prst="rect">
            <a:avLst/>
          </a:prstGeom>
          <a:noFill/>
        </p:spPr>
        <p:txBody>
          <a:bodyPr wrap="square" lIns="0" tIns="0" rIns="0" bIns="0" anchor="ctr">
            <a:spAutoFit/>
          </a:bodyPr>
          <a:lstStyle/>
          <a:p>
            <a:pPr algn="l">
              <a:spcAft>
                <a:spcPts val="400"/>
              </a:spcAft>
            </a:pPr>
            <a:r>
              <a:rPr sz="1200" b="0" i="0">
                <a:solidFill>
                  <a:srgbClr val="595959"/>
                </a:solidFill>
                <a:latin typeface="Calibri"/>
              </a:rPr>
              <a:t>The policy change</a:t>
            </a:r>
          </a:p>
        </p:txBody>
      </p:sp>
      <p:sp>
        <p:nvSpPr>
          <p:cNvPr id="12" name="TextBox 11"/>
          <p:cNvSpPr txBox="1"/>
          <p:nvPr/>
        </p:nvSpPr>
        <p:spPr>
          <a:xfrm>
            <a:off x="2743200" y="2514600"/>
            <a:ext cx="4023360" cy="891540"/>
          </a:xfrm>
          <a:prstGeom prst="rect">
            <a:avLst/>
          </a:prstGeom>
          <a:noFill/>
        </p:spPr>
        <p:txBody>
          <a:bodyPr wrap="square" lIns="0" tIns="0" rIns="0" bIns="0" anchor="ctr">
            <a:spAutoFit/>
          </a:bodyPr>
          <a:lstStyle/>
          <a:p>
            <a:pPr algn="l">
              <a:spcAft>
                <a:spcPts val="400"/>
              </a:spcAft>
            </a:pPr>
            <a:r>
              <a:rPr sz="1400" b="1" i="0">
                <a:solidFill>
                  <a:srgbClr val="1F3864"/>
                </a:solidFill>
                <a:latin typeface="Calibri"/>
              </a:rPr>
              <a:t>What exactly changed, and when?</a:t>
            </a:r>
          </a:p>
        </p:txBody>
      </p:sp>
      <p:sp>
        <p:nvSpPr>
          <p:cNvPr id="13" name="TextBox 12"/>
          <p:cNvSpPr txBox="1"/>
          <p:nvPr/>
        </p:nvSpPr>
        <p:spPr>
          <a:xfrm>
            <a:off x="6949440" y="2514600"/>
            <a:ext cx="4526280" cy="891540"/>
          </a:xfrm>
          <a:prstGeom prst="rect">
            <a:avLst/>
          </a:prstGeom>
          <a:noFill/>
        </p:spPr>
        <p:txBody>
          <a:bodyPr wrap="square" lIns="0" tIns="0" rIns="0" bIns="0" anchor="ctr">
            <a:spAutoFit/>
          </a:bodyPr>
          <a:lstStyle/>
          <a:p>
            <a:pPr algn="l">
              <a:spcAft>
                <a:spcPts val="400"/>
              </a:spcAft>
            </a:pPr>
            <a:r>
              <a:rPr sz="1300" b="0" i="0">
                <a:solidFill>
                  <a:srgbClr val="262626"/>
                </a:solidFill>
                <a:latin typeface="Calibri"/>
              </a:rPr>
              <a:t>Region A abolished fares for 18–25-year-olds in January 2023; region B did not.</a:t>
            </a:r>
          </a:p>
        </p:txBody>
      </p:sp>
      <p:sp>
        <p:nvSpPr>
          <p:cNvPr id="14" name="Rounded Rectangle 13"/>
          <p:cNvSpPr/>
          <p:nvPr/>
        </p:nvSpPr>
        <p:spPr>
          <a:xfrm>
            <a:off x="548640" y="3497580"/>
            <a:ext cx="11064240" cy="891540"/>
          </a:xfrm>
          <a:prstGeom prst="roundRect">
            <a:avLst>
              <a:gd name="adj" fmla="val 6000"/>
            </a:avLst>
          </a:prstGeom>
          <a:solidFill>
            <a:srgbClr val="FFFFFF"/>
          </a:solidFill>
          <a:ln w="12700">
            <a:solidFill>
              <a:srgbClr val="DDE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5" name="TextBox 14"/>
          <p:cNvSpPr txBox="1"/>
          <p:nvPr/>
        </p:nvSpPr>
        <p:spPr>
          <a:xfrm>
            <a:off x="731520" y="3497580"/>
            <a:ext cx="1874519" cy="891540"/>
          </a:xfrm>
          <a:prstGeom prst="rect">
            <a:avLst/>
          </a:prstGeom>
          <a:noFill/>
        </p:spPr>
        <p:txBody>
          <a:bodyPr wrap="square" lIns="0" tIns="0" rIns="0" bIns="0" anchor="ctr">
            <a:spAutoFit/>
          </a:bodyPr>
          <a:lstStyle/>
          <a:p>
            <a:pPr algn="l">
              <a:spcAft>
                <a:spcPts val="400"/>
              </a:spcAft>
            </a:pPr>
            <a:r>
              <a:rPr sz="1200" b="0" i="0">
                <a:solidFill>
                  <a:srgbClr val="595959"/>
                </a:solidFill>
                <a:latin typeface="Calibri"/>
              </a:rPr>
              <a:t>Data</a:t>
            </a:r>
          </a:p>
        </p:txBody>
      </p:sp>
      <p:sp>
        <p:nvSpPr>
          <p:cNvPr id="16" name="TextBox 15"/>
          <p:cNvSpPr txBox="1"/>
          <p:nvPr/>
        </p:nvSpPr>
        <p:spPr>
          <a:xfrm>
            <a:off x="2743200" y="3497580"/>
            <a:ext cx="4023360" cy="891540"/>
          </a:xfrm>
          <a:prstGeom prst="rect">
            <a:avLst/>
          </a:prstGeom>
          <a:noFill/>
        </p:spPr>
        <p:txBody>
          <a:bodyPr wrap="square" lIns="0" tIns="0" rIns="0" bIns="0" anchor="ctr">
            <a:spAutoFit/>
          </a:bodyPr>
          <a:lstStyle/>
          <a:p>
            <a:pPr algn="l">
              <a:spcAft>
                <a:spcPts val="400"/>
              </a:spcAft>
            </a:pPr>
            <a:r>
              <a:rPr sz="1400" b="1" i="0">
                <a:solidFill>
                  <a:srgbClr val="1F3864"/>
                </a:solidFill>
                <a:latin typeface="Calibri"/>
              </a:rPr>
              <a:t>Which data do we use?</a:t>
            </a:r>
          </a:p>
        </p:txBody>
      </p:sp>
      <p:sp>
        <p:nvSpPr>
          <p:cNvPr id="17" name="TextBox 16"/>
          <p:cNvSpPr txBox="1"/>
          <p:nvPr/>
        </p:nvSpPr>
        <p:spPr>
          <a:xfrm>
            <a:off x="6949440" y="3497580"/>
            <a:ext cx="4526280" cy="891540"/>
          </a:xfrm>
          <a:prstGeom prst="rect">
            <a:avLst/>
          </a:prstGeom>
          <a:noFill/>
        </p:spPr>
        <p:txBody>
          <a:bodyPr wrap="square" lIns="0" tIns="0" rIns="0" bIns="0" anchor="ctr">
            <a:spAutoFit/>
          </a:bodyPr>
          <a:lstStyle/>
          <a:p>
            <a:pPr algn="l">
              <a:spcAft>
                <a:spcPts val="400"/>
              </a:spcAft>
            </a:pPr>
            <a:r>
              <a:rPr sz="1300" b="0" i="0">
                <a:solidFill>
                  <a:srgbClr val="262626"/>
                </a:solidFill>
                <a:latin typeface="Calibri"/>
              </a:rPr>
              <a:t>Travel diaries of 3,200 young people (two years before and after), smart-card data and car registrations.</a:t>
            </a:r>
          </a:p>
        </p:txBody>
      </p:sp>
      <p:sp>
        <p:nvSpPr>
          <p:cNvPr id="18" name="Rounded Rectangle 17"/>
          <p:cNvSpPr/>
          <p:nvPr/>
        </p:nvSpPr>
        <p:spPr>
          <a:xfrm>
            <a:off x="548640" y="4480560"/>
            <a:ext cx="11064240" cy="891540"/>
          </a:xfrm>
          <a:prstGeom prst="roundRect">
            <a:avLst>
              <a:gd name="adj" fmla="val 6000"/>
            </a:avLst>
          </a:prstGeom>
          <a:solidFill>
            <a:srgbClr val="FFFFFF"/>
          </a:solidFill>
          <a:ln w="12700">
            <a:solidFill>
              <a:srgbClr val="DDE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9" name="TextBox 18"/>
          <p:cNvSpPr txBox="1"/>
          <p:nvPr/>
        </p:nvSpPr>
        <p:spPr>
          <a:xfrm>
            <a:off x="731520" y="4480560"/>
            <a:ext cx="1874519" cy="891540"/>
          </a:xfrm>
          <a:prstGeom prst="rect">
            <a:avLst/>
          </a:prstGeom>
          <a:noFill/>
        </p:spPr>
        <p:txBody>
          <a:bodyPr wrap="square" lIns="0" tIns="0" rIns="0" bIns="0" anchor="ctr">
            <a:spAutoFit/>
          </a:bodyPr>
          <a:lstStyle/>
          <a:p>
            <a:pPr algn="l">
              <a:spcAft>
                <a:spcPts val="400"/>
              </a:spcAft>
            </a:pPr>
            <a:r>
              <a:rPr sz="1200" b="0" i="0">
                <a:solidFill>
                  <a:srgbClr val="595959"/>
                </a:solidFill>
                <a:latin typeface="Calibri"/>
              </a:rPr>
              <a:t>Method</a:t>
            </a:r>
          </a:p>
        </p:txBody>
      </p:sp>
      <p:sp>
        <p:nvSpPr>
          <p:cNvPr id="20" name="TextBox 19"/>
          <p:cNvSpPr txBox="1"/>
          <p:nvPr/>
        </p:nvSpPr>
        <p:spPr>
          <a:xfrm>
            <a:off x="2743200" y="4480560"/>
            <a:ext cx="4023360" cy="891540"/>
          </a:xfrm>
          <a:prstGeom prst="rect">
            <a:avLst/>
          </a:prstGeom>
          <a:noFill/>
        </p:spPr>
        <p:txBody>
          <a:bodyPr wrap="square" lIns="0" tIns="0" rIns="0" bIns="0" anchor="ctr">
            <a:spAutoFit/>
          </a:bodyPr>
          <a:lstStyle/>
          <a:p>
            <a:pPr algn="l">
              <a:spcAft>
                <a:spcPts val="400"/>
              </a:spcAft>
            </a:pPr>
            <a:r>
              <a:rPr sz="1400" b="1" i="0">
                <a:solidFill>
                  <a:srgbClr val="1F3864"/>
                </a:solidFill>
                <a:latin typeface="Calibri"/>
              </a:rPr>
              <a:t>How do we isolate the effect of free fares?</a:t>
            </a:r>
          </a:p>
        </p:txBody>
      </p:sp>
      <p:sp>
        <p:nvSpPr>
          <p:cNvPr id="21" name="TextBox 20"/>
          <p:cNvSpPr txBox="1"/>
          <p:nvPr/>
        </p:nvSpPr>
        <p:spPr>
          <a:xfrm>
            <a:off x="6949440" y="4480560"/>
            <a:ext cx="4526280" cy="891540"/>
          </a:xfrm>
          <a:prstGeom prst="rect">
            <a:avLst/>
          </a:prstGeom>
          <a:noFill/>
        </p:spPr>
        <p:txBody>
          <a:bodyPr wrap="square" lIns="0" tIns="0" rIns="0" bIns="0" anchor="ctr">
            <a:spAutoFit/>
          </a:bodyPr>
          <a:lstStyle/>
          <a:p>
            <a:pPr algn="l">
              <a:spcAft>
                <a:spcPts val="400"/>
              </a:spcAft>
            </a:pPr>
            <a:r>
              <a:rPr sz="1300" b="0" i="0">
                <a:solidFill>
                  <a:srgbClr val="262626"/>
                </a:solidFill>
                <a:latin typeface="Calibri"/>
              </a:rPr>
              <a:t>Difference-in-differences: the change in region A minus the change in region B.</a:t>
            </a:r>
          </a:p>
        </p:txBody>
      </p:sp>
      <p:sp>
        <p:nvSpPr>
          <p:cNvPr id="22" name="Rounded Rectangle 21"/>
          <p:cNvSpPr/>
          <p:nvPr/>
        </p:nvSpPr>
        <p:spPr>
          <a:xfrm>
            <a:off x="548640" y="5463540"/>
            <a:ext cx="11064240" cy="891540"/>
          </a:xfrm>
          <a:prstGeom prst="roundRect">
            <a:avLst>
              <a:gd name="adj" fmla="val 6000"/>
            </a:avLst>
          </a:prstGeom>
          <a:solidFill>
            <a:srgbClr val="FFFFFF"/>
          </a:solidFill>
          <a:ln w="12700">
            <a:solidFill>
              <a:srgbClr val="DDE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3" name="TextBox 22"/>
          <p:cNvSpPr txBox="1"/>
          <p:nvPr/>
        </p:nvSpPr>
        <p:spPr>
          <a:xfrm>
            <a:off x="731520" y="5463540"/>
            <a:ext cx="1874519" cy="891540"/>
          </a:xfrm>
          <a:prstGeom prst="rect">
            <a:avLst/>
          </a:prstGeom>
          <a:noFill/>
        </p:spPr>
        <p:txBody>
          <a:bodyPr wrap="square" lIns="0" tIns="0" rIns="0" bIns="0" anchor="ctr">
            <a:spAutoFit/>
          </a:bodyPr>
          <a:lstStyle/>
          <a:p>
            <a:pPr algn="l">
              <a:spcAft>
                <a:spcPts val="400"/>
              </a:spcAft>
            </a:pPr>
            <a:r>
              <a:rPr sz="1200" b="0" i="0">
                <a:solidFill>
                  <a:srgbClr val="595959"/>
                </a:solidFill>
                <a:latin typeface="Calibri"/>
              </a:rPr>
              <a:t>Reliability</a:t>
            </a:r>
          </a:p>
        </p:txBody>
      </p:sp>
      <p:sp>
        <p:nvSpPr>
          <p:cNvPr id="24" name="TextBox 23"/>
          <p:cNvSpPr txBox="1"/>
          <p:nvPr/>
        </p:nvSpPr>
        <p:spPr>
          <a:xfrm>
            <a:off x="2743200" y="5463540"/>
            <a:ext cx="4023360" cy="891540"/>
          </a:xfrm>
          <a:prstGeom prst="rect">
            <a:avLst/>
          </a:prstGeom>
          <a:noFill/>
        </p:spPr>
        <p:txBody>
          <a:bodyPr wrap="square" lIns="0" tIns="0" rIns="0" bIns="0" anchor="ctr">
            <a:spAutoFit/>
          </a:bodyPr>
          <a:lstStyle/>
          <a:p>
            <a:pPr algn="l">
              <a:spcAft>
                <a:spcPts val="400"/>
              </a:spcAft>
            </a:pPr>
            <a:r>
              <a:rPr sz="1400" b="1" i="0">
                <a:solidFill>
                  <a:srgbClr val="1F3864"/>
                </a:solidFill>
                <a:latin typeface="Calibri"/>
              </a:rPr>
              <a:t>Can we trust this comparison?</a:t>
            </a:r>
          </a:p>
        </p:txBody>
      </p:sp>
      <p:sp>
        <p:nvSpPr>
          <p:cNvPr id="25" name="TextBox 24"/>
          <p:cNvSpPr txBox="1"/>
          <p:nvPr/>
        </p:nvSpPr>
        <p:spPr>
          <a:xfrm>
            <a:off x="6949440" y="5463540"/>
            <a:ext cx="4526280" cy="891540"/>
          </a:xfrm>
          <a:prstGeom prst="rect">
            <a:avLst/>
          </a:prstGeom>
          <a:noFill/>
        </p:spPr>
        <p:txBody>
          <a:bodyPr wrap="square" lIns="0" tIns="0" rIns="0" bIns="0" anchor="ctr">
            <a:spAutoFit/>
          </a:bodyPr>
          <a:lstStyle/>
          <a:p>
            <a:pPr algn="l">
              <a:spcAft>
                <a:spcPts val="400"/>
              </a:spcAft>
            </a:pPr>
            <a:r>
              <a:rPr sz="1300" b="0" i="0">
                <a:solidFill>
                  <a:srgbClr val="262626"/>
                </a:solidFill>
                <a:latin typeface="Calibri"/>
              </a:rPr>
              <a:t>Yes: trends were parallel before 2023, and results hold in robustness checks.</a:t>
            </a:r>
          </a:p>
        </p:txBody>
      </p:sp>
      <p:sp>
        <p:nvSpPr>
          <p:cNvPr id="26" name="TextBox 25"/>
          <p:cNvSpPr txBox="1"/>
          <p:nvPr/>
        </p:nvSpPr>
        <p:spPr>
          <a:xfrm>
            <a:off x="7955279" y="6473952"/>
            <a:ext cx="3685032" cy="274320"/>
          </a:xfrm>
          <a:prstGeom prst="rect">
            <a:avLst/>
          </a:prstGeom>
          <a:noFill/>
        </p:spPr>
        <p:txBody>
          <a:bodyPr wrap="square" lIns="0" tIns="0" rIns="0" bIns="0" anchor="t">
            <a:spAutoFit/>
          </a:bodyPr>
          <a:lstStyle/>
          <a:p>
            <a:pPr algn="r">
              <a:spcAft>
                <a:spcPts val="400"/>
              </a:spcAft>
            </a:pPr>
            <a:r>
              <a:rPr sz="1000" b="0" i="0">
                <a:solidFill>
                  <a:srgbClr val="8C8C8C"/>
                </a:solidFill>
                <a:latin typeface="Calibri"/>
              </a:rPr>
              <a:t>wetenschappelijkschrijven.nl   </a:t>
            </a:r>
            <a:r>
              <a:rPr sz="1000" b="1" i="0">
                <a:solidFill>
                  <a:srgbClr val="1F3864"/>
                </a:solidFill>
                <a:latin typeface="Calibri"/>
              </a:rPr>
              <a:t>41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640" y="411480"/>
            <a:ext cx="11064240" cy="658368"/>
          </a:xfrm>
        </p:spPr>
        <p:txBody>
          <a:bodyPr wrap="square" lIns="18288" rIns="18288" anchor="ctr"/>
          <a:lstStyle/>
          <a:p>
            <a:pPr algn="l"/>
            <a:r>
              <a:rPr sz="3200" b="1">
                <a:solidFill>
                  <a:srgbClr val="1F3864"/>
                </a:solidFill>
                <a:latin typeface="Calibri"/>
              </a:rPr>
              <a:t>Text plan · 3. Results</a:t>
            </a:r>
          </a:p>
        </p:txBody>
      </p:sp>
      <p:sp>
        <p:nvSpPr>
          <p:cNvPr id="3" name="TextBox 2"/>
          <p:cNvSpPr txBox="1"/>
          <p:nvPr/>
        </p:nvSpPr>
        <p:spPr>
          <a:xfrm>
            <a:off x="566928" y="201168"/>
            <a:ext cx="9144000" cy="274320"/>
          </a:xfrm>
          <a:prstGeom prst="rect">
            <a:avLst/>
          </a:prstGeom>
          <a:noFill/>
        </p:spPr>
        <p:txBody>
          <a:bodyPr wrap="square" lIns="0" tIns="0" rIns="0" bIns="0" anchor="t">
            <a:spAutoFit/>
          </a:bodyPr>
          <a:lstStyle/>
          <a:p>
            <a:pPr algn="l">
              <a:spcAft>
                <a:spcPts val="400"/>
              </a:spcAft>
            </a:pPr>
            <a:r>
              <a:rPr sz="1200" b="1" i="0">
                <a:solidFill>
                  <a:srgbClr val="C00000"/>
                </a:solidFill>
                <a:latin typeface="Calibri"/>
              </a:rPr>
              <a:t>PART 2 · EXAMPLE: A TEXT PLAN IN READER’S QUESTIONS</a:t>
            </a:r>
          </a:p>
        </p:txBody>
      </p:sp>
      <p:sp>
        <p:nvSpPr>
          <p:cNvPr id="4" name="Rounded Rectangle 3"/>
          <p:cNvSpPr/>
          <p:nvPr/>
        </p:nvSpPr>
        <p:spPr>
          <a:xfrm>
            <a:off x="548640" y="1280160"/>
            <a:ext cx="11064240" cy="960120"/>
          </a:xfrm>
          <a:prstGeom prst="roundRect">
            <a:avLst>
              <a:gd name="adj" fmla="val 6000"/>
            </a:avLst>
          </a:prstGeom>
          <a:solidFill>
            <a:srgbClr val="DCE8F4"/>
          </a:solidFill>
          <a:ln w="12700">
            <a:solidFill>
              <a:srgbClr val="C9D9EA"/>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 name="TextBox 4"/>
          <p:cNvSpPr txBox="1"/>
          <p:nvPr/>
        </p:nvSpPr>
        <p:spPr>
          <a:xfrm>
            <a:off x="777240" y="1353312"/>
            <a:ext cx="1188720" cy="274320"/>
          </a:xfrm>
          <a:prstGeom prst="rect">
            <a:avLst/>
          </a:prstGeom>
          <a:noFill/>
        </p:spPr>
        <p:txBody>
          <a:bodyPr wrap="square" lIns="0" tIns="0" rIns="0" bIns="0" anchor="t">
            <a:spAutoFit/>
          </a:bodyPr>
          <a:lstStyle/>
          <a:p>
            <a:pPr algn="l">
              <a:spcAft>
                <a:spcPts val="400"/>
              </a:spcAft>
            </a:pPr>
            <a:r>
              <a:rPr sz="1100" b="1" i="0">
                <a:solidFill>
                  <a:srgbClr val="1F3864"/>
                </a:solidFill>
                <a:latin typeface="Calibri"/>
              </a:rPr>
              <a:t>GENERAL</a:t>
            </a:r>
          </a:p>
        </p:txBody>
      </p:sp>
      <p:sp>
        <p:nvSpPr>
          <p:cNvPr id="6" name="TextBox 5"/>
          <p:cNvSpPr txBox="1"/>
          <p:nvPr/>
        </p:nvSpPr>
        <p:spPr>
          <a:xfrm>
            <a:off x="777240" y="1600200"/>
            <a:ext cx="4846320" cy="594360"/>
          </a:xfrm>
          <a:prstGeom prst="rect">
            <a:avLst/>
          </a:prstGeom>
          <a:noFill/>
        </p:spPr>
        <p:txBody>
          <a:bodyPr wrap="square" lIns="0" tIns="0" rIns="0" bIns="0" anchor="t">
            <a:spAutoFit/>
          </a:bodyPr>
          <a:lstStyle/>
          <a:p>
            <a:pPr algn="l">
              <a:spcAft>
                <a:spcPts val="400"/>
              </a:spcAft>
            </a:pPr>
            <a:r>
              <a:rPr sz="1600" b="1" i="0">
                <a:solidFill>
                  <a:srgbClr val="1F3864"/>
                </a:solidFill>
                <a:latin typeface="Calibri"/>
              </a:rPr>
              <a:t>What did we find?</a:t>
            </a:r>
          </a:p>
        </p:txBody>
      </p:sp>
      <p:sp>
        <p:nvSpPr>
          <p:cNvPr id="7" name="TextBox 6"/>
          <p:cNvSpPr txBox="1"/>
          <p:nvPr/>
        </p:nvSpPr>
        <p:spPr>
          <a:xfrm>
            <a:off x="5943600" y="1353312"/>
            <a:ext cx="5486400" cy="822960"/>
          </a:xfrm>
          <a:prstGeom prst="rect">
            <a:avLst/>
          </a:prstGeom>
          <a:noFill/>
        </p:spPr>
        <p:txBody>
          <a:bodyPr wrap="square" lIns="0" tIns="0" rIns="0" bIns="0" anchor="ctr">
            <a:spAutoFit/>
          </a:bodyPr>
          <a:lstStyle/>
          <a:p>
            <a:pPr algn="l">
              <a:spcAft>
                <a:spcPts val="400"/>
              </a:spcAft>
            </a:pPr>
            <a:r>
              <a:rPr sz="1300" b="0" i="1">
                <a:solidFill>
                  <a:srgbClr val="1F3864"/>
                </a:solidFill>
                <a:latin typeface="Calibri"/>
              </a:rPr>
              <a:t>Public transport use rose sharply, car use hardly fell, and car ownership did not change.</a:t>
            </a:r>
          </a:p>
        </p:txBody>
      </p:sp>
      <p:sp>
        <p:nvSpPr>
          <p:cNvPr id="8" name="TextBox 7"/>
          <p:cNvSpPr txBox="1"/>
          <p:nvPr/>
        </p:nvSpPr>
        <p:spPr>
          <a:xfrm>
            <a:off x="2743200" y="2267712"/>
            <a:ext cx="2743200" cy="228600"/>
          </a:xfrm>
          <a:prstGeom prst="rect">
            <a:avLst/>
          </a:prstGeom>
          <a:noFill/>
        </p:spPr>
        <p:txBody>
          <a:bodyPr wrap="square" lIns="0" tIns="0" rIns="0" bIns="0" anchor="t">
            <a:spAutoFit/>
          </a:bodyPr>
          <a:lstStyle/>
          <a:p>
            <a:pPr algn="l">
              <a:spcAft>
                <a:spcPts val="400"/>
              </a:spcAft>
            </a:pPr>
            <a:r>
              <a:rPr sz="1000" b="1" i="0">
                <a:solidFill>
                  <a:srgbClr val="C00000"/>
                </a:solidFill>
                <a:latin typeface="Calibri"/>
              </a:rPr>
              <a:t>SPECIFIC QUESTION</a:t>
            </a:r>
          </a:p>
        </p:txBody>
      </p:sp>
      <p:sp>
        <p:nvSpPr>
          <p:cNvPr id="9" name="TextBox 8"/>
          <p:cNvSpPr txBox="1"/>
          <p:nvPr/>
        </p:nvSpPr>
        <p:spPr>
          <a:xfrm>
            <a:off x="6949440" y="2267712"/>
            <a:ext cx="2743200" cy="228600"/>
          </a:xfrm>
          <a:prstGeom prst="rect">
            <a:avLst/>
          </a:prstGeom>
          <a:noFill/>
        </p:spPr>
        <p:txBody>
          <a:bodyPr wrap="square" lIns="0" tIns="0" rIns="0" bIns="0" anchor="t">
            <a:spAutoFit/>
          </a:bodyPr>
          <a:lstStyle/>
          <a:p>
            <a:pPr algn="l">
              <a:spcAft>
                <a:spcPts val="400"/>
              </a:spcAft>
            </a:pPr>
            <a:r>
              <a:rPr sz="1000" b="1" i="0">
                <a:solidFill>
                  <a:srgbClr val="595959"/>
                </a:solidFill>
                <a:latin typeface="Calibri"/>
              </a:rPr>
              <a:t>KEY ANSWER</a:t>
            </a:r>
          </a:p>
        </p:txBody>
      </p:sp>
      <p:sp>
        <p:nvSpPr>
          <p:cNvPr id="10" name="Rounded Rectangle 9"/>
          <p:cNvSpPr/>
          <p:nvPr/>
        </p:nvSpPr>
        <p:spPr>
          <a:xfrm>
            <a:off x="548640" y="2514600"/>
            <a:ext cx="11064240" cy="694944"/>
          </a:xfrm>
          <a:prstGeom prst="roundRect">
            <a:avLst>
              <a:gd name="adj" fmla="val 6000"/>
            </a:avLst>
          </a:prstGeom>
          <a:solidFill>
            <a:srgbClr val="FFFFFF"/>
          </a:solidFill>
          <a:ln w="12700">
            <a:solidFill>
              <a:srgbClr val="DDE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TextBox 10"/>
          <p:cNvSpPr txBox="1"/>
          <p:nvPr/>
        </p:nvSpPr>
        <p:spPr>
          <a:xfrm>
            <a:off x="731520" y="2514600"/>
            <a:ext cx="1874519" cy="694944"/>
          </a:xfrm>
          <a:prstGeom prst="rect">
            <a:avLst/>
          </a:prstGeom>
          <a:noFill/>
        </p:spPr>
        <p:txBody>
          <a:bodyPr wrap="square" lIns="0" tIns="0" rIns="0" bIns="0" anchor="ctr">
            <a:spAutoFit/>
          </a:bodyPr>
          <a:lstStyle/>
          <a:p>
            <a:pPr algn="l">
              <a:spcAft>
                <a:spcPts val="400"/>
              </a:spcAft>
            </a:pPr>
            <a:r>
              <a:rPr sz="1200" b="0" i="0">
                <a:solidFill>
                  <a:srgbClr val="595959"/>
                </a:solidFill>
                <a:latin typeface="Calibri"/>
              </a:rPr>
              <a:t>Public transport use</a:t>
            </a:r>
          </a:p>
        </p:txBody>
      </p:sp>
      <p:sp>
        <p:nvSpPr>
          <p:cNvPr id="12" name="TextBox 11"/>
          <p:cNvSpPr txBox="1"/>
          <p:nvPr/>
        </p:nvSpPr>
        <p:spPr>
          <a:xfrm>
            <a:off x="2743200" y="2514600"/>
            <a:ext cx="4023360" cy="694944"/>
          </a:xfrm>
          <a:prstGeom prst="rect">
            <a:avLst/>
          </a:prstGeom>
          <a:noFill/>
        </p:spPr>
        <p:txBody>
          <a:bodyPr wrap="square" lIns="0" tIns="0" rIns="0" bIns="0" anchor="ctr">
            <a:spAutoFit/>
          </a:bodyPr>
          <a:lstStyle/>
          <a:p>
            <a:pPr algn="l">
              <a:spcAft>
                <a:spcPts val="400"/>
              </a:spcAft>
            </a:pPr>
            <a:r>
              <a:rPr sz="1400" b="1" i="0">
                <a:solidFill>
                  <a:srgbClr val="1F3864"/>
                </a:solidFill>
                <a:latin typeface="Calibri"/>
              </a:rPr>
              <a:t>How much did public transport use change?</a:t>
            </a:r>
          </a:p>
        </p:txBody>
      </p:sp>
      <p:sp>
        <p:nvSpPr>
          <p:cNvPr id="13" name="TextBox 12"/>
          <p:cNvSpPr txBox="1"/>
          <p:nvPr/>
        </p:nvSpPr>
        <p:spPr>
          <a:xfrm>
            <a:off x="6949440" y="2514600"/>
            <a:ext cx="4526280" cy="694944"/>
          </a:xfrm>
          <a:prstGeom prst="rect">
            <a:avLst/>
          </a:prstGeom>
          <a:noFill/>
        </p:spPr>
        <p:txBody>
          <a:bodyPr wrap="square" lIns="0" tIns="0" rIns="0" bIns="0" anchor="ctr">
            <a:spAutoFit/>
          </a:bodyPr>
          <a:lstStyle/>
          <a:p>
            <a:pPr algn="l">
              <a:spcAft>
                <a:spcPts val="400"/>
              </a:spcAft>
            </a:pPr>
            <a:r>
              <a:rPr sz="1300" b="0" i="0">
                <a:solidFill>
                  <a:srgbClr val="262626"/>
                </a:solidFill>
                <a:latin typeface="Calibri"/>
              </a:rPr>
              <a:t>+35% among 18–25-year-olds in region A.</a:t>
            </a:r>
          </a:p>
        </p:txBody>
      </p:sp>
      <p:sp>
        <p:nvSpPr>
          <p:cNvPr id="14" name="Rounded Rectangle 13"/>
          <p:cNvSpPr/>
          <p:nvPr/>
        </p:nvSpPr>
        <p:spPr>
          <a:xfrm>
            <a:off x="548640" y="3300984"/>
            <a:ext cx="11064240" cy="694944"/>
          </a:xfrm>
          <a:prstGeom prst="roundRect">
            <a:avLst>
              <a:gd name="adj" fmla="val 6000"/>
            </a:avLst>
          </a:prstGeom>
          <a:solidFill>
            <a:srgbClr val="FFFFFF"/>
          </a:solidFill>
          <a:ln w="12700">
            <a:solidFill>
              <a:srgbClr val="DDE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5" name="TextBox 14"/>
          <p:cNvSpPr txBox="1"/>
          <p:nvPr/>
        </p:nvSpPr>
        <p:spPr>
          <a:xfrm>
            <a:off x="731520" y="3300984"/>
            <a:ext cx="1874519" cy="694944"/>
          </a:xfrm>
          <a:prstGeom prst="rect">
            <a:avLst/>
          </a:prstGeom>
          <a:noFill/>
        </p:spPr>
        <p:txBody>
          <a:bodyPr wrap="square" lIns="0" tIns="0" rIns="0" bIns="0" anchor="ctr">
            <a:spAutoFit/>
          </a:bodyPr>
          <a:lstStyle/>
          <a:p>
            <a:pPr algn="l">
              <a:spcAft>
                <a:spcPts val="400"/>
              </a:spcAft>
            </a:pPr>
            <a:r>
              <a:rPr sz="1200" b="0" i="0">
                <a:solidFill>
                  <a:srgbClr val="595959"/>
                </a:solidFill>
                <a:latin typeface="Calibri"/>
              </a:rPr>
              <a:t>Car use</a:t>
            </a:r>
          </a:p>
        </p:txBody>
      </p:sp>
      <p:sp>
        <p:nvSpPr>
          <p:cNvPr id="16" name="TextBox 15"/>
          <p:cNvSpPr txBox="1"/>
          <p:nvPr/>
        </p:nvSpPr>
        <p:spPr>
          <a:xfrm>
            <a:off x="2743200" y="3300984"/>
            <a:ext cx="4023360" cy="694944"/>
          </a:xfrm>
          <a:prstGeom prst="rect">
            <a:avLst/>
          </a:prstGeom>
          <a:noFill/>
        </p:spPr>
        <p:txBody>
          <a:bodyPr wrap="square" lIns="0" tIns="0" rIns="0" bIns="0" anchor="ctr">
            <a:spAutoFit/>
          </a:bodyPr>
          <a:lstStyle/>
          <a:p>
            <a:pPr algn="l">
              <a:spcAft>
                <a:spcPts val="400"/>
              </a:spcAft>
            </a:pPr>
            <a:r>
              <a:rPr sz="1400" b="1" i="0">
                <a:solidFill>
                  <a:srgbClr val="1F3864"/>
                </a:solidFill>
                <a:latin typeface="Calibri"/>
              </a:rPr>
              <a:t>Did car use fall?</a:t>
            </a:r>
          </a:p>
        </p:txBody>
      </p:sp>
      <p:sp>
        <p:nvSpPr>
          <p:cNvPr id="17" name="TextBox 16"/>
          <p:cNvSpPr txBox="1"/>
          <p:nvPr/>
        </p:nvSpPr>
        <p:spPr>
          <a:xfrm>
            <a:off x="6949440" y="3300984"/>
            <a:ext cx="4526280" cy="694944"/>
          </a:xfrm>
          <a:prstGeom prst="rect">
            <a:avLst/>
          </a:prstGeom>
          <a:noFill/>
        </p:spPr>
        <p:txBody>
          <a:bodyPr wrap="square" lIns="0" tIns="0" rIns="0" bIns="0" anchor="ctr">
            <a:spAutoFit/>
          </a:bodyPr>
          <a:lstStyle/>
          <a:p>
            <a:pPr algn="l">
              <a:spcAft>
                <a:spcPts val="400"/>
              </a:spcAft>
            </a:pPr>
            <a:r>
              <a:rPr sz="1300" b="0" i="0">
                <a:solidFill>
                  <a:srgbClr val="262626"/>
                </a:solidFill>
                <a:latin typeface="Calibri"/>
              </a:rPr>
              <a:t>Only by 3%.</a:t>
            </a:r>
          </a:p>
        </p:txBody>
      </p:sp>
      <p:sp>
        <p:nvSpPr>
          <p:cNvPr id="18" name="Rounded Rectangle 17"/>
          <p:cNvSpPr/>
          <p:nvPr/>
        </p:nvSpPr>
        <p:spPr>
          <a:xfrm>
            <a:off x="548640" y="4087368"/>
            <a:ext cx="11064240" cy="694944"/>
          </a:xfrm>
          <a:prstGeom prst="roundRect">
            <a:avLst>
              <a:gd name="adj" fmla="val 6000"/>
            </a:avLst>
          </a:prstGeom>
          <a:solidFill>
            <a:srgbClr val="FFFFFF"/>
          </a:solidFill>
          <a:ln w="12700">
            <a:solidFill>
              <a:srgbClr val="DDE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9" name="TextBox 18"/>
          <p:cNvSpPr txBox="1"/>
          <p:nvPr/>
        </p:nvSpPr>
        <p:spPr>
          <a:xfrm>
            <a:off x="731520" y="4087368"/>
            <a:ext cx="1874519" cy="694944"/>
          </a:xfrm>
          <a:prstGeom prst="rect">
            <a:avLst/>
          </a:prstGeom>
          <a:noFill/>
        </p:spPr>
        <p:txBody>
          <a:bodyPr wrap="square" lIns="0" tIns="0" rIns="0" bIns="0" anchor="ctr">
            <a:spAutoFit/>
          </a:bodyPr>
          <a:lstStyle/>
          <a:p>
            <a:pPr algn="l">
              <a:spcAft>
                <a:spcPts val="400"/>
              </a:spcAft>
            </a:pPr>
            <a:r>
              <a:rPr sz="1200" b="0" i="0">
                <a:solidFill>
                  <a:srgbClr val="595959"/>
                </a:solidFill>
                <a:latin typeface="Calibri"/>
              </a:rPr>
              <a:t>Origin of new trips</a:t>
            </a:r>
          </a:p>
        </p:txBody>
      </p:sp>
      <p:sp>
        <p:nvSpPr>
          <p:cNvPr id="20" name="TextBox 19"/>
          <p:cNvSpPr txBox="1"/>
          <p:nvPr/>
        </p:nvSpPr>
        <p:spPr>
          <a:xfrm>
            <a:off x="2743200" y="4087368"/>
            <a:ext cx="4023360" cy="694944"/>
          </a:xfrm>
          <a:prstGeom prst="rect">
            <a:avLst/>
          </a:prstGeom>
          <a:noFill/>
        </p:spPr>
        <p:txBody>
          <a:bodyPr wrap="square" lIns="0" tIns="0" rIns="0" bIns="0" anchor="ctr">
            <a:spAutoFit/>
          </a:bodyPr>
          <a:lstStyle/>
          <a:p>
            <a:pPr algn="l">
              <a:spcAft>
                <a:spcPts val="400"/>
              </a:spcAft>
            </a:pPr>
            <a:r>
              <a:rPr sz="1400" b="1" i="0">
                <a:solidFill>
                  <a:srgbClr val="1F3864"/>
                </a:solidFill>
                <a:latin typeface="Calibri"/>
              </a:rPr>
              <a:t>Where did the new trips come from?</a:t>
            </a:r>
          </a:p>
        </p:txBody>
      </p:sp>
      <p:sp>
        <p:nvSpPr>
          <p:cNvPr id="21" name="TextBox 20"/>
          <p:cNvSpPr txBox="1"/>
          <p:nvPr/>
        </p:nvSpPr>
        <p:spPr>
          <a:xfrm>
            <a:off x="6949440" y="4087368"/>
            <a:ext cx="4526280" cy="694944"/>
          </a:xfrm>
          <a:prstGeom prst="rect">
            <a:avLst/>
          </a:prstGeom>
          <a:noFill/>
        </p:spPr>
        <p:txBody>
          <a:bodyPr wrap="square" lIns="0" tIns="0" rIns="0" bIns="0" anchor="ctr">
            <a:spAutoFit/>
          </a:bodyPr>
          <a:lstStyle/>
          <a:p>
            <a:pPr algn="l">
              <a:spcAft>
                <a:spcPts val="400"/>
              </a:spcAft>
            </a:pPr>
            <a:r>
              <a:rPr sz="1300" b="0" i="0">
                <a:solidFill>
                  <a:srgbClr val="262626"/>
                </a:solidFill>
                <a:latin typeface="Calibri"/>
              </a:rPr>
              <a:t>Half replaced cycling and walking, a third were new trips, one in six replaced a car trip.</a:t>
            </a:r>
          </a:p>
        </p:txBody>
      </p:sp>
      <p:sp>
        <p:nvSpPr>
          <p:cNvPr id="22" name="Rounded Rectangle 21"/>
          <p:cNvSpPr/>
          <p:nvPr/>
        </p:nvSpPr>
        <p:spPr>
          <a:xfrm>
            <a:off x="548640" y="4873752"/>
            <a:ext cx="11064240" cy="694944"/>
          </a:xfrm>
          <a:prstGeom prst="roundRect">
            <a:avLst>
              <a:gd name="adj" fmla="val 6000"/>
            </a:avLst>
          </a:prstGeom>
          <a:solidFill>
            <a:srgbClr val="FFFFFF"/>
          </a:solidFill>
          <a:ln w="12700">
            <a:solidFill>
              <a:srgbClr val="DDE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3" name="TextBox 22"/>
          <p:cNvSpPr txBox="1"/>
          <p:nvPr/>
        </p:nvSpPr>
        <p:spPr>
          <a:xfrm>
            <a:off x="731520" y="4873752"/>
            <a:ext cx="1874519" cy="694944"/>
          </a:xfrm>
          <a:prstGeom prst="rect">
            <a:avLst/>
          </a:prstGeom>
          <a:noFill/>
        </p:spPr>
        <p:txBody>
          <a:bodyPr wrap="square" lIns="0" tIns="0" rIns="0" bIns="0" anchor="ctr">
            <a:spAutoFit/>
          </a:bodyPr>
          <a:lstStyle/>
          <a:p>
            <a:pPr algn="l">
              <a:spcAft>
                <a:spcPts val="400"/>
              </a:spcAft>
            </a:pPr>
            <a:r>
              <a:rPr sz="1200" b="0" i="0">
                <a:solidFill>
                  <a:srgbClr val="595959"/>
                </a:solidFill>
                <a:latin typeface="Calibri"/>
              </a:rPr>
              <a:t>Car ownership</a:t>
            </a:r>
          </a:p>
        </p:txBody>
      </p:sp>
      <p:sp>
        <p:nvSpPr>
          <p:cNvPr id="24" name="TextBox 23"/>
          <p:cNvSpPr txBox="1"/>
          <p:nvPr/>
        </p:nvSpPr>
        <p:spPr>
          <a:xfrm>
            <a:off x="2743200" y="4873752"/>
            <a:ext cx="4023360" cy="694944"/>
          </a:xfrm>
          <a:prstGeom prst="rect">
            <a:avLst/>
          </a:prstGeom>
          <a:noFill/>
        </p:spPr>
        <p:txBody>
          <a:bodyPr wrap="square" lIns="0" tIns="0" rIns="0" bIns="0" anchor="ctr">
            <a:spAutoFit/>
          </a:bodyPr>
          <a:lstStyle/>
          <a:p>
            <a:pPr algn="l">
              <a:spcAft>
                <a:spcPts val="400"/>
              </a:spcAft>
            </a:pPr>
            <a:r>
              <a:rPr sz="1400" b="1" i="0">
                <a:solidFill>
                  <a:srgbClr val="1F3864"/>
                </a:solidFill>
                <a:latin typeface="Calibri"/>
              </a:rPr>
              <a:t>Did fewer young people buy a car?</a:t>
            </a:r>
          </a:p>
        </p:txBody>
      </p:sp>
      <p:sp>
        <p:nvSpPr>
          <p:cNvPr id="25" name="TextBox 24"/>
          <p:cNvSpPr txBox="1"/>
          <p:nvPr/>
        </p:nvSpPr>
        <p:spPr>
          <a:xfrm>
            <a:off x="6949440" y="4873752"/>
            <a:ext cx="4526280" cy="694944"/>
          </a:xfrm>
          <a:prstGeom prst="rect">
            <a:avLst/>
          </a:prstGeom>
          <a:noFill/>
        </p:spPr>
        <p:txBody>
          <a:bodyPr wrap="square" lIns="0" tIns="0" rIns="0" bIns="0" anchor="ctr">
            <a:spAutoFit/>
          </a:bodyPr>
          <a:lstStyle/>
          <a:p>
            <a:pPr algn="l">
              <a:spcAft>
                <a:spcPts val="400"/>
              </a:spcAft>
            </a:pPr>
            <a:r>
              <a:rPr sz="1300" b="0" i="0">
                <a:solidFill>
                  <a:srgbClr val="262626"/>
                </a:solidFill>
                <a:latin typeface="Calibri"/>
              </a:rPr>
              <a:t>No: 11% bought one in the treatment group, 12% in the control group.</a:t>
            </a:r>
          </a:p>
        </p:txBody>
      </p:sp>
      <p:sp>
        <p:nvSpPr>
          <p:cNvPr id="26" name="Rounded Rectangle 25"/>
          <p:cNvSpPr/>
          <p:nvPr/>
        </p:nvSpPr>
        <p:spPr>
          <a:xfrm>
            <a:off x="548640" y="5660136"/>
            <a:ext cx="11064240" cy="694944"/>
          </a:xfrm>
          <a:prstGeom prst="roundRect">
            <a:avLst>
              <a:gd name="adj" fmla="val 6000"/>
            </a:avLst>
          </a:prstGeom>
          <a:solidFill>
            <a:srgbClr val="FFFFFF"/>
          </a:solidFill>
          <a:ln w="12700">
            <a:solidFill>
              <a:srgbClr val="DDE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7" name="TextBox 26"/>
          <p:cNvSpPr txBox="1"/>
          <p:nvPr/>
        </p:nvSpPr>
        <p:spPr>
          <a:xfrm>
            <a:off x="731520" y="5660136"/>
            <a:ext cx="1874519" cy="694944"/>
          </a:xfrm>
          <a:prstGeom prst="rect">
            <a:avLst/>
          </a:prstGeom>
          <a:noFill/>
        </p:spPr>
        <p:txBody>
          <a:bodyPr wrap="square" lIns="0" tIns="0" rIns="0" bIns="0" anchor="ctr">
            <a:spAutoFit/>
          </a:bodyPr>
          <a:lstStyle/>
          <a:p>
            <a:pPr algn="l">
              <a:spcAft>
                <a:spcPts val="400"/>
              </a:spcAft>
            </a:pPr>
            <a:r>
              <a:rPr sz="1200" b="0" i="0">
                <a:solidFill>
                  <a:srgbClr val="595959"/>
                </a:solidFill>
                <a:latin typeface="Calibri"/>
              </a:rPr>
              <a:t>Differences between groups</a:t>
            </a:r>
          </a:p>
        </p:txBody>
      </p:sp>
      <p:sp>
        <p:nvSpPr>
          <p:cNvPr id="28" name="TextBox 27"/>
          <p:cNvSpPr txBox="1"/>
          <p:nvPr/>
        </p:nvSpPr>
        <p:spPr>
          <a:xfrm>
            <a:off x="2743200" y="5660136"/>
            <a:ext cx="4023360" cy="694944"/>
          </a:xfrm>
          <a:prstGeom prst="rect">
            <a:avLst/>
          </a:prstGeom>
          <a:noFill/>
        </p:spPr>
        <p:txBody>
          <a:bodyPr wrap="square" lIns="0" tIns="0" rIns="0" bIns="0" anchor="ctr">
            <a:spAutoFit/>
          </a:bodyPr>
          <a:lstStyle/>
          <a:p>
            <a:pPr algn="l">
              <a:spcAft>
                <a:spcPts val="400"/>
              </a:spcAft>
            </a:pPr>
            <a:r>
              <a:rPr sz="1400" b="1" i="0">
                <a:solidFill>
                  <a:srgbClr val="1F3864"/>
                </a:solidFill>
                <a:latin typeface="Calibri"/>
              </a:rPr>
              <a:t>Are the effects different for some groups?</a:t>
            </a:r>
          </a:p>
        </p:txBody>
      </p:sp>
      <p:sp>
        <p:nvSpPr>
          <p:cNvPr id="29" name="TextBox 28"/>
          <p:cNvSpPr txBox="1"/>
          <p:nvPr/>
        </p:nvSpPr>
        <p:spPr>
          <a:xfrm>
            <a:off x="6949440" y="5660136"/>
            <a:ext cx="4526280" cy="694944"/>
          </a:xfrm>
          <a:prstGeom prst="rect">
            <a:avLst/>
          </a:prstGeom>
          <a:noFill/>
        </p:spPr>
        <p:txBody>
          <a:bodyPr wrap="square" lIns="0" tIns="0" rIns="0" bIns="0" anchor="ctr">
            <a:spAutoFit/>
          </a:bodyPr>
          <a:lstStyle/>
          <a:p>
            <a:pPr algn="l">
              <a:spcAft>
                <a:spcPts val="400"/>
              </a:spcAft>
            </a:pPr>
            <a:r>
              <a:rPr sz="1300" b="0" i="0">
                <a:solidFill>
                  <a:srgbClr val="262626"/>
                </a:solidFill>
                <a:latin typeface="Calibri"/>
              </a:rPr>
              <a:t>Ridership rose most among students and low-income youth; the effect on car use was small in all groups.</a:t>
            </a:r>
          </a:p>
        </p:txBody>
      </p:sp>
      <p:sp>
        <p:nvSpPr>
          <p:cNvPr id="30" name="TextBox 29"/>
          <p:cNvSpPr txBox="1"/>
          <p:nvPr/>
        </p:nvSpPr>
        <p:spPr>
          <a:xfrm>
            <a:off x="7955279" y="6473952"/>
            <a:ext cx="3685032" cy="274320"/>
          </a:xfrm>
          <a:prstGeom prst="rect">
            <a:avLst/>
          </a:prstGeom>
          <a:noFill/>
        </p:spPr>
        <p:txBody>
          <a:bodyPr wrap="square" lIns="0" tIns="0" rIns="0" bIns="0" anchor="t">
            <a:spAutoFit/>
          </a:bodyPr>
          <a:lstStyle/>
          <a:p>
            <a:pPr algn="r">
              <a:spcAft>
                <a:spcPts val="400"/>
              </a:spcAft>
            </a:pPr>
            <a:r>
              <a:rPr sz="1000" b="0" i="0">
                <a:solidFill>
                  <a:srgbClr val="8C8C8C"/>
                </a:solidFill>
                <a:latin typeface="Calibri"/>
              </a:rPr>
              <a:t>wetenschappelijkschrijven.nl   </a:t>
            </a:r>
            <a:r>
              <a:rPr sz="1000" b="1" i="0">
                <a:solidFill>
                  <a:srgbClr val="1F3864"/>
                </a:solidFill>
                <a:latin typeface="Calibri"/>
              </a:rPr>
              <a:t>42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640" y="411480"/>
            <a:ext cx="11064240" cy="658368"/>
          </a:xfrm>
        </p:spPr>
        <p:txBody>
          <a:bodyPr wrap="square" lIns="18288" rIns="18288" anchor="ctr"/>
          <a:lstStyle/>
          <a:p>
            <a:pPr algn="l"/>
            <a:r>
              <a:rPr sz="3200" b="1">
                <a:solidFill>
                  <a:srgbClr val="1F3864"/>
                </a:solidFill>
                <a:latin typeface="Calibri"/>
              </a:rPr>
              <a:t>Text plan · 4. Discussion and conclusion</a:t>
            </a:r>
          </a:p>
        </p:txBody>
      </p:sp>
      <p:sp>
        <p:nvSpPr>
          <p:cNvPr id="3" name="TextBox 2"/>
          <p:cNvSpPr txBox="1"/>
          <p:nvPr/>
        </p:nvSpPr>
        <p:spPr>
          <a:xfrm>
            <a:off x="566928" y="201168"/>
            <a:ext cx="9144000" cy="274320"/>
          </a:xfrm>
          <a:prstGeom prst="rect">
            <a:avLst/>
          </a:prstGeom>
          <a:noFill/>
        </p:spPr>
        <p:txBody>
          <a:bodyPr wrap="square" lIns="0" tIns="0" rIns="0" bIns="0" anchor="t">
            <a:spAutoFit/>
          </a:bodyPr>
          <a:lstStyle/>
          <a:p>
            <a:pPr algn="l">
              <a:spcAft>
                <a:spcPts val="400"/>
              </a:spcAft>
            </a:pPr>
            <a:r>
              <a:rPr sz="1200" b="1" i="0">
                <a:solidFill>
                  <a:srgbClr val="C00000"/>
                </a:solidFill>
                <a:latin typeface="Calibri"/>
              </a:rPr>
              <a:t>PART 2 · EXAMPLE: A TEXT PLAN IN READER’S QUESTIONS</a:t>
            </a:r>
          </a:p>
        </p:txBody>
      </p:sp>
      <p:sp>
        <p:nvSpPr>
          <p:cNvPr id="4" name="Rounded Rectangle 3"/>
          <p:cNvSpPr/>
          <p:nvPr/>
        </p:nvSpPr>
        <p:spPr>
          <a:xfrm>
            <a:off x="548640" y="1280160"/>
            <a:ext cx="11064240" cy="960120"/>
          </a:xfrm>
          <a:prstGeom prst="roundRect">
            <a:avLst>
              <a:gd name="adj" fmla="val 6000"/>
            </a:avLst>
          </a:prstGeom>
          <a:solidFill>
            <a:srgbClr val="DCE8F4"/>
          </a:solidFill>
          <a:ln w="12700">
            <a:solidFill>
              <a:srgbClr val="C9D9EA"/>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 name="TextBox 4"/>
          <p:cNvSpPr txBox="1"/>
          <p:nvPr/>
        </p:nvSpPr>
        <p:spPr>
          <a:xfrm>
            <a:off x="777240" y="1353312"/>
            <a:ext cx="1188720" cy="274320"/>
          </a:xfrm>
          <a:prstGeom prst="rect">
            <a:avLst/>
          </a:prstGeom>
          <a:noFill/>
        </p:spPr>
        <p:txBody>
          <a:bodyPr wrap="square" lIns="0" tIns="0" rIns="0" bIns="0" anchor="t">
            <a:spAutoFit/>
          </a:bodyPr>
          <a:lstStyle/>
          <a:p>
            <a:pPr algn="l">
              <a:spcAft>
                <a:spcPts val="400"/>
              </a:spcAft>
            </a:pPr>
            <a:r>
              <a:rPr sz="1100" b="1" i="0">
                <a:solidFill>
                  <a:srgbClr val="1F3864"/>
                </a:solidFill>
                <a:latin typeface="Calibri"/>
              </a:rPr>
              <a:t>GENERAL</a:t>
            </a:r>
          </a:p>
        </p:txBody>
      </p:sp>
      <p:sp>
        <p:nvSpPr>
          <p:cNvPr id="6" name="TextBox 5"/>
          <p:cNvSpPr txBox="1"/>
          <p:nvPr/>
        </p:nvSpPr>
        <p:spPr>
          <a:xfrm>
            <a:off x="777240" y="1600200"/>
            <a:ext cx="4846320" cy="594360"/>
          </a:xfrm>
          <a:prstGeom prst="rect">
            <a:avLst/>
          </a:prstGeom>
          <a:noFill/>
        </p:spPr>
        <p:txBody>
          <a:bodyPr wrap="square" lIns="0" tIns="0" rIns="0" bIns="0" anchor="t">
            <a:spAutoFit/>
          </a:bodyPr>
          <a:lstStyle/>
          <a:p>
            <a:pPr algn="l">
              <a:spcAft>
                <a:spcPts val="400"/>
              </a:spcAft>
            </a:pPr>
            <a:r>
              <a:rPr sz="1600" b="1" i="0">
                <a:solidFill>
                  <a:srgbClr val="1F3864"/>
                </a:solidFill>
                <a:latin typeface="Calibri"/>
              </a:rPr>
              <a:t>What do the findings mean?</a:t>
            </a:r>
          </a:p>
        </p:txBody>
      </p:sp>
      <p:sp>
        <p:nvSpPr>
          <p:cNvPr id="7" name="TextBox 6"/>
          <p:cNvSpPr txBox="1"/>
          <p:nvPr/>
        </p:nvSpPr>
        <p:spPr>
          <a:xfrm>
            <a:off x="5943600" y="1353312"/>
            <a:ext cx="5486400" cy="822960"/>
          </a:xfrm>
          <a:prstGeom prst="rect">
            <a:avLst/>
          </a:prstGeom>
          <a:noFill/>
        </p:spPr>
        <p:txBody>
          <a:bodyPr wrap="square" lIns="0" tIns="0" rIns="0" bIns="0" anchor="ctr">
            <a:spAutoFit/>
          </a:bodyPr>
          <a:lstStyle/>
          <a:p>
            <a:pPr algn="l">
              <a:spcAft>
                <a:spcPts val="400"/>
              </a:spcAft>
            </a:pPr>
            <a:r>
              <a:rPr sz="1300" b="0" i="1">
                <a:solidFill>
                  <a:srgbClr val="1F3864"/>
                </a:solidFill>
                <a:latin typeface="Calibri"/>
              </a:rPr>
              <a:t>Free fares mainly attract people who used to cycle or walk; as a car-reduction measure the scheme is expensive and ineffective.</a:t>
            </a:r>
          </a:p>
        </p:txBody>
      </p:sp>
      <p:sp>
        <p:nvSpPr>
          <p:cNvPr id="8" name="TextBox 7"/>
          <p:cNvSpPr txBox="1"/>
          <p:nvPr/>
        </p:nvSpPr>
        <p:spPr>
          <a:xfrm>
            <a:off x="2743200" y="2267712"/>
            <a:ext cx="2743200" cy="228600"/>
          </a:xfrm>
          <a:prstGeom prst="rect">
            <a:avLst/>
          </a:prstGeom>
          <a:noFill/>
        </p:spPr>
        <p:txBody>
          <a:bodyPr wrap="square" lIns="0" tIns="0" rIns="0" bIns="0" anchor="t">
            <a:spAutoFit/>
          </a:bodyPr>
          <a:lstStyle/>
          <a:p>
            <a:pPr algn="l">
              <a:spcAft>
                <a:spcPts val="400"/>
              </a:spcAft>
            </a:pPr>
            <a:r>
              <a:rPr sz="1000" b="1" i="0">
                <a:solidFill>
                  <a:srgbClr val="C00000"/>
                </a:solidFill>
                <a:latin typeface="Calibri"/>
              </a:rPr>
              <a:t>SPECIFIC QUESTION</a:t>
            </a:r>
          </a:p>
        </p:txBody>
      </p:sp>
      <p:sp>
        <p:nvSpPr>
          <p:cNvPr id="9" name="TextBox 8"/>
          <p:cNvSpPr txBox="1"/>
          <p:nvPr/>
        </p:nvSpPr>
        <p:spPr>
          <a:xfrm>
            <a:off x="6949440" y="2267712"/>
            <a:ext cx="2743200" cy="228600"/>
          </a:xfrm>
          <a:prstGeom prst="rect">
            <a:avLst/>
          </a:prstGeom>
          <a:noFill/>
        </p:spPr>
        <p:txBody>
          <a:bodyPr wrap="square" lIns="0" tIns="0" rIns="0" bIns="0" anchor="t">
            <a:spAutoFit/>
          </a:bodyPr>
          <a:lstStyle/>
          <a:p>
            <a:pPr algn="l">
              <a:spcAft>
                <a:spcPts val="400"/>
              </a:spcAft>
            </a:pPr>
            <a:r>
              <a:rPr sz="1000" b="1" i="0">
                <a:solidFill>
                  <a:srgbClr val="595959"/>
                </a:solidFill>
                <a:latin typeface="Calibri"/>
              </a:rPr>
              <a:t>KEY ANSWER</a:t>
            </a:r>
          </a:p>
        </p:txBody>
      </p:sp>
      <p:sp>
        <p:nvSpPr>
          <p:cNvPr id="10" name="Rounded Rectangle 9"/>
          <p:cNvSpPr/>
          <p:nvPr/>
        </p:nvSpPr>
        <p:spPr>
          <a:xfrm>
            <a:off x="548640" y="2514600"/>
            <a:ext cx="11064240" cy="891540"/>
          </a:xfrm>
          <a:prstGeom prst="roundRect">
            <a:avLst>
              <a:gd name="adj" fmla="val 6000"/>
            </a:avLst>
          </a:prstGeom>
          <a:solidFill>
            <a:srgbClr val="FFFFFF"/>
          </a:solidFill>
          <a:ln w="12700">
            <a:solidFill>
              <a:srgbClr val="DDE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TextBox 10"/>
          <p:cNvSpPr txBox="1"/>
          <p:nvPr/>
        </p:nvSpPr>
        <p:spPr>
          <a:xfrm>
            <a:off x="731520" y="2514600"/>
            <a:ext cx="1874519" cy="891540"/>
          </a:xfrm>
          <a:prstGeom prst="rect">
            <a:avLst/>
          </a:prstGeom>
          <a:noFill/>
        </p:spPr>
        <p:txBody>
          <a:bodyPr wrap="square" lIns="0" tIns="0" rIns="0" bIns="0" anchor="ctr">
            <a:spAutoFit/>
          </a:bodyPr>
          <a:lstStyle/>
          <a:p>
            <a:pPr algn="l">
              <a:spcAft>
                <a:spcPts val="400"/>
              </a:spcAft>
            </a:pPr>
            <a:r>
              <a:rPr sz="1200" b="0" i="0">
                <a:solidFill>
                  <a:srgbClr val="595959"/>
                </a:solidFill>
                <a:latin typeface="Calibri"/>
              </a:rPr>
              <a:t>Explanation</a:t>
            </a:r>
          </a:p>
        </p:txBody>
      </p:sp>
      <p:sp>
        <p:nvSpPr>
          <p:cNvPr id="12" name="TextBox 11"/>
          <p:cNvSpPr txBox="1"/>
          <p:nvPr/>
        </p:nvSpPr>
        <p:spPr>
          <a:xfrm>
            <a:off x="2743200" y="2514600"/>
            <a:ext cx="4023360" cy="891540"/>
          </a:xfrm>
          <a:prstGeom prst="rect">
            <a:avLst/>
          </a:prstGeom>
          <a:noFill/>
        </p:spPr>
        <p:txBody>
          <a:bodyPr wrap="square" lIns="0" tIns="0" rIns="0" bIns="0" anchor="ctr">
            <a:spAutoFit/>
          </a:bodyPr>
          <a:lstStyle/>
          <a:p>
            <a:pPr algn="l">
              <a:spcAft>
                <a:spcPts val="400"/>
              </a:spcAft>
            </a:pPr>
            <a:r>
              <a:rPr sz="1400" b="1" i="0">
                <a:solidFill>
                  <a:srgbClr val="1F3864"/>
                </a:solidFill>
                <a:latin typeface="Calibri"/>
              </a:rPr>
              <a:t>Why did car use hardly fall, although public transport use rose so sharply?</a:t>
            </a:r>
          </a:p>
        </p:txBody>
      </p:sp>
      <p:sp>
        <p:nvSpPr>
          <p:cNvPr id="13" name="TextBox 12"/>
          <p:cNvSpPr txBox="1"/>
          <p:nvPr/>
        </p:nvSpPr>
        <p:spPr>
          <a:xfrm>
            <a:off x="6949440" y="2514600"/>
            <a:ext cx="4526280" cy="891540"/>
          </a:xfrm>
          <a:prstGeom prst="rect">
            <a:avLst/>
          </a:prstGeom>
          <a:noFill/>
        </p:spPr>
        <p:txBody>
          <a:bodyPr wrap="square" lIns="0" tIns="0" rIns="0" bIns="0" anchor="ctr">
            <a:spAutoFit/>
          </a:bodyPr>
          <a:lstStyle/>
          <a:p>
            <a:pPr algn="l">
              <a:spcAft>
                <a:spcPts val="400"/>
              </a:spcAft>
            </a:pPr>
            <a:r>
              <a:rPr sz="1300" b="0" i="0">
                <a:solidFill>
                  <a:srgbClr val="262626"/>
                </a:solidFill>
                <a:latin typeface="Calibri"/>
              </a:rPr>
              <a:t>Free public transport competes mainly with cycling and walking, not with the car.</a:t>
            </a:r>
          </a:p>
        </p:txBody>
      </p:sp>
      <p:sp>
        <p:nvSpPr>
          <p:cNvPr id="14" name="Rounded Rectangle 13"/>
          <p:cNvSpPr/>
          <p:nvPr/>
        </p:nvSpPr>
        <p:spPr>
          <a:xfrm>
            <a:off x="548640" y="3497580"/>
            <a:ext cx="11064240" cy="891540"/>
          </a:xfrm>
          <a:prstGeom prst="roundRect">
            <a:avLst>
              <a:gd name="adj" fmla="val 6000"/>
            </a:avLst>
          </a:prstGeom>
          <a:solidFill>
            <a:srgbClr val="FFFFFF"/>
          </a:solidFill>
          <a:ln w="12700">
            <a:solidFill>
              <a:srgbClr val="DDE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5" name="TextBox 14"/>
          <p:cNvSpPr txBox="1"/>
          <p:nvPr/>
        </p:nvSpPr>
        <p:spPr>
          <a:xfrm>
            <a:off x="731520" y="3497580"/>
            <a:ext cx="1874519" cy="891540"/>
          </a:xfrm>
          <a:prstGeom prst="rect">
            <a:avLst/>
          </a:prstGeom>
          <a:noFill/>
        </p:spPr>
        <p:txBody>
          <a:bodyPr wrap="square" lIns="0" tIns="0" rIns="0" bIns="0" anchor="ctr">
            <a:spAutoFit/>
          </a:bodyPr>
          <a:lstStyle/>
          <a:p>
            <a:pPr algn="l">
              <a:spcAft>
                <a:spcPts val="400"/>
              </a:spcAft>
            </a:pPr>
            <a:r>
              <a:rPr sz="1200" b="0" i="0">
                <a:solidFill>
                  <a:srgbClr val="595959"/>
                </a:solidFill>
                <a:latin typeface="Calibri"/>
              </a:rPr>
              <a:t>Objection</a:t>
            </a:r>
          </a:p>
        </p:txBody>
      </p:sp>
      <p:sp>
        <p:nvSpPr>
          <p:cNvPr id="16" name="TextBox 15"/>
          <p:cNvSpPr txBox="1"/>
          <p:nvPr/>
        </p:nvSpPr>
        <p:spPr>
          <a:xfrm>
            <a:off x="2743200" y="3497580"/>
            <a:ext cx="4023360" cy="891540"/>
          </a:xfrm>
          <a:prstGeom prst="rect">
            <a:avLst/>
          </a:prstGeom>
          <a:noFill/>
        </p:spPr>
        <p:txBody>
          <a:bodyPr wrap="square" lIns="0" tIns="0" rIns="0" bIns="0" anchor="ctr">
            <a:spAutoFit/>
          </a:bodyPr>
          <a:lstStyle/>
          <a:p>
            <a:pPr algn="l">
              <a:spcAft>
                <a:spcPts val="400"/>
              </a:spcAft>
            </a:pPr>
            <a:r>
              <a:rPr sz="1400" b="1" i="0">
                <a:solidFill>
                  <a:srgbClr val="1F3864"/>
                </a:solidFill>
                <a:latin typeface="Calibri"/>
              </a:rPr>
              <a:t>Isn’t two years simply too short to see an effect?</a:t>
            </a:r>
          </a:p>
        </p:txBody>
      </p:sp>
      <p:sp>
        <p:nvSpPr>
          <p:cNvPr id="17" name="TextBox 16"/>
          <p:cNvSpPr txBox="1"/>
          <p:nvPr/>
        </p:nvSpPr>
        <p:spPr>
          <a:xfrm>
            <a:off x="6949440" y="3497580"/>
            <a:ext cx="4526280" cy="891540"/>
          </a:xfrm>
          <a:prstGeom prst="rect">
            <a:avLst/>
          </a:prstGeom>
          <a:noFill/>
        </p:spPr>
        <p:txBody>
          <a:bodyPr wrap="square" lIns="0" tIns="0" rIns="0" bIns="0" anchor="ctr">
            <a:spAutoFit/>
          </a:bodyPr>
          <a:lstStyle/>
          <a:p>
            <a:pPr algn="l">
              <a:spcAft>
                <a:spcPts val="400"/>
              </a:spcAft>
            </a:pPr>
            <a:r>
              <a:rPr sz="1300" b="0" i="0">
                <a:solidFill>
                  <a:srgbClr val="262626"/>
                </a:solidFill>
                <a:latin typeface="Calibri"/>
              </a:rPr>
              <a:t>Probably not: no change between year 1 and year 2, no difference in car purchases.</a:t>
            </a:r>
          </a:p>
        </p:txBody>
      </p:sp>
      <p:sp>
        <p:nvSpPr>
          <p:cNvPr id="18" name="Rounded Rectangle 17"/>
          <p:cNvSpPr/>
          <p:nvPr/>
        </p:nvSpPr>
        <p:spPr>
          <a:xfrm>
            <a:off x="548640" y="4480560"/>
            <a:ext cx="11064240" cy="891540"/>
          </a:xfrm>
          <a:prstGeom prst="roundRect">
            <a:avLst>
              <a:gd name="adj" fmla="val 6000"/>
            </a:avLst>
          </a:prstGeom>
          <a:solidFill>
            <a:srgbClr val="FFFFFF"/>
          </a:solidFill>
          <a:ln w="12700">
            <a:solidFill>
              <a:srgbClr val="DDE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9" name="TextBox 18"/>
          <p:cNvSpPr txBox="1"/>
          <p:nvPr/>
        </p:nvSpPr>
        <p:spPr>
          <a:xfrm>
            <a:off x="731520" y="4480560"/>
            <a:ext cx="1874519" cy="891540"/>
          </a:xfrm>
          <a:prstGeom prst="rect">
            <a:avLst/>
          </a:prstGeom>
          <a:noFill/>
        </p:spPr>
        <p:txBody>
          <a:bodyPr wrap="square" lIns="0" tIns="0" rIns="0" bIns="0" anchor="ctr">
            <a:spAutoFit/>
          </a:bodyPr>
          <a:lstStyle/>
          <a:p>
            <a:pPr algn="l">
              <a:spcAft>
                <a:spcPts val="400"/>
              </a:spcAft>
            </a:pPr>
            <a:r>
              <a:rPr sz="1200" b="0" i="0">
                <a:solidFill>
                  <a:srgbClr val="595959"/>
                </a:solidFill>
                <a:latin typeface="Calibri"/>
              </a:rPr>
              <a:t>Limitations</a:t>
            </a:r>
          </a:p>
        </p:txBody>
      </p:sp>
      <p:sp>
        <p:nvSpPr>
          <p:cNvPr id="20" name="TextBox 19"/>
          <p:cNvSpPr txBox="1"/>
          <p:nvPr/>
        </p:nvSpPr>
        <p:spPr>
          <a:xfrm>
            <a:off x="2743200" y="4480560"/>
            <a:ext cx="4023360" cy="891540"/>
          </a:xfrm>
          <a:prstGeom prst="rect">
            <a:avLst/>
          </a:prstGeom>
          <a:noFill/>
        </p:spPr>
        <p:txBody>
          <a:bodyPr wrap="square" lIns="0" tIns="0" rIns="0" bIns="0" anchor="ctr">
            <a:spAutoFit/>
          </a:bodyPr>
          <a:lstStyle/>
          <a:p>
            <a:pPr algn="l">
              <a:spcAft>
                <a:spcPts val="400"/>
              </a:spcAft>
            </a:pPr>
            <a:r>
              <a:rPr sz="1400" b="1" i="0">
                <a:solidFill>
                  <a:srgbClr val="1F3864"/>
                </a:solidFill>
                <a:latin typeface="Calibri"/>
              </a:rPr>
              <a:t>How far can we generalise these results?</a:t>
            </a:r>
          </a:p>
        </p:txBody>
      </p:sp>
      <p:sp>
        <p:nvSpPr>
          <p:cNvPr id="21" name="TextBox 20"/>
          <p:cNvSpPr txBox="1"/>
          <p:nvPr/>
        </p:nvSpPr>
        <p:spPr>
          <a:xfrm>
            <a:off x="6949440" y="4480560"/>
            <a:ext cx="4526280" cy="891540"/>
          </a:xfrm>
          <a:prstGeom prst="rect">
            <a:avLst/>
          </a:prstGeom>
          <a:noFill/>
        </p:spPr>
        <p:txBody>
          <a:bodyPr wrap="square" lIns="0" tIns="0" rIns="0" bIns="0" anchor="ctr">
            <a:spAutoFit/>
          </a:bodyPr>
          <a:lstStyle/>
          <a:p>
            <a:pPr algn="l">
              <a:spcAft>
                <a:spcPts val="400"/>
              </a:spcAft>
            </a:pPr>
            <a:r>
              <a:rPr sz="1300" b="0" i="0">
                <a:solidFill>
                  <a:srgbClr val="262626"/>
                </a:solidFill>
                <a:latin typeface="Calibri"/>
              </a:rPr>
              <a:t>One region, two years, self-reported diaries: effects may differ in large cities.</a:t>
            </a:r>
          </a:p>
        </p:txBody>
      </p:sp>
      <p:sp>
        <p:nvSpPr>
          <p:cNvPr id="22" name="Rounded Rectangle 21"/>
          <p:cNvSpPr/>
          <p:nvPr/>
        </p:nvSpPr>
        <p:spPr>
          <a:xfrm>
            <a:off x="548640" y="5463540"/>
            <a:ext cx="11064240" cy="891540"/>
          </a:xfrm>
          <a:prstGeom prst="roundRect">
            <a:avLst>
              <a:gd name="adj" fmla="val 6000"/>
            </a:avLst>
          </a:prstGeom>
          <a:solidFill>
            <a:srgbClr val="FFFFFF"/>
          </a:solidFill>
          <a:ln w="12700">
            <a:solidFill>
              <a:srgbClr val="DDE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3" name="TextBox 22"/>
          <p:cNvSpPr txBox="1"/>
          <p:nvPr/>
        </p:nvSpPr>
        <p:spPr>
          <a:xfrm>
            <a:off x="731520" y="5463540"/>
            <a:ext cx="1874519" cy="891540"/>
          </a:xfrm>
          <a:prstGeom prst="rect">
            <a:avLst/>
          </a:prstGeom>
          <a:noFill/>
        </p:spPr>
        <p:txBody>
          <a:bodyPr wrap="square" lIns="0" tIns="0" rIns="0" bIns="0" anchor="ctr">
            <a:spAutoFit/>
          </a:bodyPr>
          <a:lstStyle/>
          <a:p>
            <a:pPr algn="l">
              <a:spcAft>
                <a:spcPts val="400"/>
              </a:spcAft>
            </a:pPr>
            <a:r>
              <a:rPr sz="1200" b="0" i="0">
                <a:solidFill>
                  <a:srgbClr val="595959"/>
                </a:solidFill>
                <a:latin typeface="Calibri"/>
              </a:rPr>
              <a:t>Policy implications</a:t>
            </a:r>
          </a:p>
        </p:txBody>
      </p:sp>
      <p:sp>
        <p:nvSpPr>
          <p:cNvPr id="24" name="TextBox 23"/>
          <p:cNvSpPr txBox="1"/>
          <p:nvPr/>
        </p:nvSpPr>
        <p:spPr>
          <a:xfrm>
            <a:off x="2743200" y="5463540"/>
            <a:ext cx="4023360" cy="891540"/>
          </a:xfrm>
          <a:prstGeom prst="rect">
            <a:avLst/>
          </a:prstGeom>
          <a:noFill/>
        </p:spPr>
        <p:txBody>
          <a:bodyPr wrap="square" lIns="0" tIns="0" rIns="0" bIns="0" anchor="ctr">
            <a:spAutoFit/>
          </a:bodyPr>
          <a:lstStyle/>
          <a:p>
            <a:pPr algn="l">
              <a:spcAft>
                <a:spcPts val="400"/>
              </a:spcAft>
            </a:pPr>
            <a:r>
              <a:rPr sz="1400" b="1" i="0">
                <a:solidFill>
                  <a:srgbClr val="1F3864"/>
                </a:solidFill>
                <a:latin typeface="Calibri"/>
              </a:rPr>
              <a:t>So is free public transport worth it?</a:t>
            </a:r>
          </a:p>
        </p:txBody>
      </p:sp>
      <p:sp>
        <p:nvSpPr>
          <p:cNvPr id="25" name="TextBox 24"/>
          <p:cNvSpPr txBox="1"/>
          <p:nvPr/>
        </p:nvSpPr>
        <p:spPr>
          <a:xfrm>
            <a:off x="6949440" y="5463540"/>
            <a:ext cx="4526280" cy="891540"/>
          </a:xfrm>
          <a:prstGeom prst="rect">
            <a:avLst/>
          </a:prstGeom>
          <a:noFill/>
        </p:spPr>
        <p:txBody>
          <a:bodyPr wrap="square" lIns="0" tIns="0" rIns="0" bIns="0" anchor="ctr">
            <a:spAutoFit/>
          </a:bodyPr>
          <a:lstStyle/>
          <a:p>
            <a:pPr algn="l">
              <a:spcAft>
                <a:spcPts val="400"/>
              </a:spcAft>
            </a:pPr>
            <a:r>
              <a:rPr sz="1300" b="0" i="0">
                <a:solidFill>
                  <a:srgbClr val="262626"/>
                </a:solidFill>
                <a:latin typeface="Calibri"/>
              </a:rPr>
              <a:t>Not as a climate or congestion measure; judge it as social policy, or combine it with measures on the car side.</a:t>
            </a:r>
          </a:p>
        </p:txBody>
      </p:sp>
      <p:sp>
        <p:nvSpPr>
          <p:cNvPr id="26" name="TextBox 25"/>
          <p:cNvSpPr txBox="1"/>
          <p:nvPr/>
        </p:nvSpPr>
        <p:spPr>
          <a:xfrm>
            <a:off x="7955279" y="6473952"/>
            <a:ext cx="3685032" cy="274320"/>
          </a:xfrm>
          <a:prstGeom prst="rect">
            <a:avLst/>
          </a:prstGeom>
          <a:noFill/>
        </p:spPr>
        <p:txBody>
          <a:bodyPr wrap="square" lIns="0" tIns="0" rIns="0" bIns="0" anchor="t">
            <a:spAutoFit/>
          </a:bodyPr>
          <a:lstStyle/>
          <a:p>
            <a:pPr algn="r">
              <a:spcAft>
                <a:spcPts val="400"/>
              </a:spcAft>
            </a:pPr>
            <a:r>
              <a:rPr sz="1000" b="0" i="0">
                <a:solidFill>
                  <a:srgbClr val="8C8C8C"/>
                </a:solidFill>
                <a:latin typeface="Calibri"/>
              </a:rPr>
              <a:t>wetenschappelijkschrijven.nl   </a:t>
            </a:r>
            <a:r>
              <a:rPr sz="1000" b="1" i="0">
                <a:solidFill>
                  <a:srgbClr val="1F3864"/>
                </a:solidFill>
                <a:latin typeface="Calibri"/>
              </a:rPr>
              <a:t>43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640" y="411480"/>
            <a:ext cx="11064240" cy="658368"/>
          </a:xfrm>
        </p:spPr>
        <p:txBody>
          <a:bodyPr wrap="square" lIns="18288" rIns="18288" anchor="ctr"/>
          <a:lstStyle/>
          <a:p>
            <a:pPr algn="l"/>
            <a:r>
              <a:rPr sz="3200" b="1">
                <a:solidFill>
                  <a:srgbClr val="1F3864"/>
                </a:solidFill>
                <a:latin typeface="Calibri"/>
              </a:rPr>
              <a:t>Why a text plan needs both kinds of questions</a:t>
            </a:r>
          </a:p>
        </p:txBody>
      </p:sp>
      <p:sp>
        <p:nvSpPr>
          <p:cNvPr id="3" name="TextBox 2"/>
          <p:cNvSpPr txBox="1"/>
          <p:nvPr/>
        </p:nvSpPr>
        <p:spPr>
          <a:xfrm>
            <a:off x="566928" y="201168"/>
            <a:ext cx="9144000" cy="274320"/>
          </a:xfrm>
          <a:prstGeom prst="rect">
            <a:avLst/>
          </a:prstGeom>
          <a:noFill/>
        </p:spPr>
        <p:txBody>
          <a:bodyPr wrap="square" lIns="0" tIns="0" rIns="0" bIns="0" anchor="t">
            <a:spAutoFit/>
          </a:bodyPr>
          <a:lstStyle/>
          <a:p>
            <a:pPr algn="l">
              <a:spcAft>
                <a:spcPts val="400"/>
              </a:spcAft>
            </a:pPr>
            <a:r>
              <a:rPr sz="1200" b="1" i="0">
                <a:solidFill>
                  <a:srgbClr val="C00000"/>
                </a:solidFill>
                <a:latin typeface="Calibri"/>
              </a:rPr>
              <a:t>PART 2 · EXAMPLE: A TEXT PLAN IN READER’S QUESTIONS</a:t>
            </a:r>
          </a:p>
        </p:txBody>
      </p:sp>
      <p:sp>
        <p:nvSpPr>
          <p:cNvPr id="4" name="Rounded Rectangle 3"/>
          <p:cNvSpPr/>
          <p:nvPr/>
        </p:nvSpPr>
        <p:spPr>
          <a:xfrm>
            <a:off x="548640" y="1325880"/>
            <a:ext cx="5394960" cy="1463040"/>
          </a:xfrm>
          <a:prstGeom prst="roundRect">
            <a:avLst>
              <a:gd name="adj" fmla="val 6000"/>
            </a:avLst>
          </a:prstGeom>
          <a:solidFill>
            <a:srgbClr val="DCE8F4"/>
          </a:solidFill>
          <a:ln w="12700">
            <a:solidFill>
              <a:srgbClr val="C9D9EA"/>
            </a:solidFill>
          </a:ln>
          <a:effectLst/>
        </p:spPr>
        <p:style>
          <a:lnRef idx="1">
            <a:schemeClr val="accent1"/>
          </a:lnRef>
          <a:fillRef idx="3">
            <a:schemeClr val="accent1"/>
          </a:fillRef>
          <a:effectRef idx="2">
            <a:schemeClr val="accent1"/>
          </a:effectRef>
          <a:fontRef idx="minor">
            <a:schemeClr val="lt1"/>
          </a:fontRef>
        </p:style>
        <p:txBody>
          <a:bodyPr wrap="square" lIns="201168" tIns="120700" rIns="201168" bIns="120700" rtlCol="0" anchor="t"/>
          <a:lstStyle/>
          <a:p>
            <a:pPr algn="l">
              <a:spcAft>
                <a:spcPts val="600"/>
              </a:spcAft>
            </a:pPr>
            <a:r>
              <a:rPr sz="1900" b="1" i="0">
                <a:solidFill>
                  <a:srgbClr val="1F3864"/>
                </a:solidFill>
                <a:latin typeface="Calibri"/>
              </a:rPr>
              <a:t>General questions give the skeleton</a:t>
            </a:r>
          </a:p>
          <a:p>
            <a:pPr algn="l">
              <a:spcAft>
                <a:spcPts val="600"/>
              </a:spcAft>
            </a:pPr>
            <a:r>
              <a:rPr sz="1400" b="0" i="0">
                <a:solidFill>
                  <a:srgbClr val="262626"/>
                </a:solidFill>
                <a:latin typeface="Calibri"/>
              </a:rPr>
              <a:t>They come from the genre and decide the sections and their order – readers know where to find the method or the conclusion.</a:t>
            </a:r>
          </a:p>
        </p:txBody>
      </p:sp>
      <p:sp>
        <p:nvSpPr>
          <p:cNvPr id="5" name="Rounded Rectangle 4"/>
          <p:cNvSpPr/>
          <p:nvPr/>
        </p:nvSpPr>
        <p:spPr>
          <a:xfrm>
            <a:off x="6217920" y="1325880"/>
            <a:ext cx="5394960" cy="1463040"/>
          </a:xfrm>
          <a:prstGeom prst="roundRect">
            <a:avLst>
              <a:gd name="adj" fmla="val 6000"/>
            </a:avLst>
          </a:prstGeom>
          <a:solidFill>
            <a:srgbClr val="FFFFFF"/>
          </a:solidFill>
          <a:ln w="12700">
            <a:solidFill>
              <a:srgbClr val="C9D9EA"/>
            </a:solidFill>
          </a:ln>
          <a:effectLst/>
        </p:spPr>
        <p:style>
          <a:lnRef idx="1">
            <a:schemeClr val="accent1"/>
          </a:lnRef>
          <a:fillRef idx="3">
            <a:schemeClr val="accent1"/>
          </a:fillRef>
          <a:effectRef idx="2">
            <a:schemeClr val="accent1"/>
          </a:effectRef>
          <a:fontRef idx="minor">
            <a:schemeClr val="lt1"/>
          </a:fontRef>
        </p:style>
        <p:txBody>
          <a:bodyPr wrap="square" lIns="201168" tIns="120700" rIns="201168" bIns="120700" rtlCol="0" anchor="t"/>
          <a:lstStyle/>
          <a:p>
            <a:pPr algn="l">
              <a:spcAft>
                <a:spcPts val="600"/>
              </a:spcAft>
            </a:pPr>
            <a:r>
              <a:rPr sz="1900" b="1" i="0">
                <a:solidFill>
                  <a:srgbClr val="C00000"/>
                </a:solidFill>
                <a:latin typeface="Calibri"/>
              </a:rPr>
              <a:t>Specific questions give the argument</a:t>
            </a:r>
          </a:p>
          <a:p>
            <a:pPr algn="l">
              <a:spcAft>
                <a:spcPts val="600"/>
              </a:spcAft>
            </a:pPr>
            <a:r>
              <a:rPr sz="1400" b="0" i="0">
                <a:solidFill>
                  <a:srgbClr val="262626"/>
                </a:solidFill>
                <a:latin typeface="Calibri"/>
              </a:rPr>
              <a:t>They come from this topic and this reader and decide the paragraphs – what this text actually says.</a:t>
            </a:r>
          </a:p>
        </p:txBody>
      </p:sp>
      <p:sp>
        <p:nvSpPr>
          <p:cNvPr id="6" name="TextBox 5"/>
          <p:cNvSpPr txBox="1"/>
          <p:nvPr/>
        </p:nvSpPr>
        <p:spPr>
          <a:xfrm>
            <a:off x="548640" y="3291840"/>
            <a:ext cx="10972800" cy="320040"/>
          </a:xfrm>
          <a:prstGeom prst="rect">
            <a:avLst/>
          </a:prstGeom>
          <a:noFill/>
        </p:spPr>
        <p:txBody>
          <a:bodyPr wrap="square" lIns="0" tIns="0" rIns="0" bIns="0" anchor="t">
            <a:spAutoFit/>
          </a:bodyPr>
          <a:lstStyle/>
          <a:p>
            <a:pPr algn="l">
              <a:spcAft>
                <a:spcPts val="400"/>
              </a:spcAft>
            </a:pPr>
            <a:r>
              <a:rPr sz="1200" b="1" i="0">
                <a:solidFill>
                  <a:srgbClr val="C00000"/>
                </a:solidFill>
                <a:latin typeface="Calibri"/>
              </a:rPr>
              <a:t>SPECIFIC QUESTIONS OFTEN ARISE FROM THE PREVIOUS ANSWER</a:t>
            </a:r>
          </a:p>
        </p:txBody>
      </p:sp>
      <p:sp>
        <p:nvSpPr>
          <p:cNvPr id="7" name="Rounded Rectangle 6"/>
          <p:cNvSpPr/>
          <p:nvPr/>
        </p:nvSpPr>
        <p:spPr>
          <a:xfrm>
            <a:off x="548640" y="3657600"/>
            <a:ext cx="1956815" cy="914400"/>
          </a:xfrm>
          <a:prstGeom prst="roundRect">
            <a:avLst>
              <a:gd name="adj" fmla="val 6000"/>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43891" rIns="73152" bIns="43891" rtlCol="0" anchor="ctr"/>
          <a:lstStyle/>
          <a:p>
            <a:pPr algn="ctr">
              <a:spcAft>
                <a:spcPts val="300"/>
              </a:spcAft>
            </a:pPr>
            <a:r>
              <a:rPr sz="1400" b="1" i="0">
                <a:solidFill>
                  <a:srgbClr val="FFFFFF"/>
                </a:solidFill>
                <a:latin typeface="Calibri"/>
              </a:rPr>
              <a:t>Public transport use +35%</a:t>
            </a:r>
          </a:p>
        </p:txBody>
      </p:sp>
      <p:sp>
        <p:nvSpPr>
          <p:cNvPr id="8" name="TextBox 7"/>
          <p:cNvSpPr txBox="1"/>
          <p:nvPr/>
        </p:nvSpPr>
        <p:spPr>
          <a:xfrm>
            <a:off x="2505456" y="3657600"/>
            <a:ext cx="320040" cy="914400"/>
          </a:xfrm>
          <a:prstGeom prst="rect">
            <a:avLst/>
          </a:prstGeom>
          <a:noFill/>
        </p:spPr>
        <p:txBody>
          <a:bodyPr wrap="square" lIns="0" tIns="0" rIns="0" bIns="0" anchor="ctr">
            <a:spAutoFit/>
          </a:bodyPr>
          <a:lstStyle/>
          <a:p>
            <a:pPr algn="ctr">
              <a:spcAft>
                <a:spcPts val="400"/>
              </a:spcAft>
            </a:pPr>
            <a:r>
              <a:rPr sz="2000" b="1" i="0">
                <a:solidFill>
                  <a:srgbClr val="C00000"/>
                </a:solidFill>
                <a:latin typeface="Calibri"/>
              </a:rPr>
              <a:t>→</a:t>
            </a:r>
          </a:p>
        </p:txBody>
      </p:sp>
      <p:sp>
        <p:nvSpPr>
          <p:cNvPr id="9" name="Rounded Rectangle 8"/>
          <p:cNvSpPr/>
          <p:nvPr/>
        </p:nvSpPr>
        <p:spPr>
          <a:xfrm>
            <a:off x="2825496" y="3657600"/>
            <a:ext cx="1956815" cy="914400"/>
          </a:xfrm>
          <a:prstGeom prst="roundRect">
            <a:avLst>
              <a:gd name="adj" fmla="val 6000"/>
            </a:avLst>
          </a:prstGeom>
          <a:solidFill>
            <a:srgbClr val="F4F8FC"/>
          </a:solidFill>
          <a:ln w="12700">
            <a:solidFill>
              <a:srgbClr val="C9D9EA"/>
            </a:solidFill>
          </a:ln>
          <a:effectLst/>
        </p:spPr>
        <p:style>
          <a:lnRef idx="1">
            <a:schemeClr val="accent1"/>
          </a:lnRef>
          <a:fillRef idx="3">
            <a:schemeClr val="accent1"/>
          </a:fillRef>
          <a:effectRef idx="2">
            <a:schemeClr val="accent1"/>
          </a:effectRef>
          <a:fontRef idx="minor">
            <a:schemeClr val="lt1"/>
          </a:fontRef>
        </p:style>
        <p:txBody>
          <a:bodyPr wrap="square" lIns="73152" tIns="43891" rIns="73152" bIns="43891" rtlCol="0" anchor="ctr"/>
          <a:lstStyle/>
          <a:p>
            <a:pPr algn="ctr">
              <a:spcAft>
                <a:spcPts val="300"/>
              </a:spcAft>
            </a:pPr>
            <a:r>
              <a:rPr sz="1400" b="1" i="0">
                <a:solidFill>
                  <a:srgbClr val="1F3864"/>
                </a:solidFill>
                <a:latin typeface="Calibri"/>
              </a:rPr>
              <a:t>Did car use fall?</a:t>
            </a:r>
          </a:p>
        </p:txBody>
      </p:sp>
      <p:sp>
        <p:nvSpPr>
          <p:cNvPr id="10" name="TextBox 9"/>
          <p:cNvSpPr txBox="1"/>
          <p:nvPr/>
        </p:nvSpPr>
        <p:spPr>
          <a:xfrm>
            <a:off x="4782312" y="3657600"/>
            <a:ext cx="320040" cy="914400"/>
          </a:xfrm>
          <a:prstGeom prst="rect">
            <a:avLst/>
          </a:prstGeom>
          <a:noFill/>
        </p:spPr>
        <p:txBody>
          <a:bodyPr wrap="square" lIns="0" tIns="0" rIns="0" bIns="0" anchor="ctr">
            <a:spAutoFit/>
          </a:bodyPr>
          <a:lstStyle/>
          <a:p>
            <a:pPr algn="ctr">
              <a:spcAft>
                <a:spcPts val="400"/>
              </a:spcAft>
            </a:pPr>
            <a:r>
              <a:rPr sz="2000" b="1" i="0">
                <a:solidFill>
                  <a:srgbClr val="C00000"/>
                </a:solidFill>
                <a:latin typeface="Calibri"/>
              </a:rPr>
              <a:t>→</a:t>
            </a:r>
          </a:p>
        </p:txBody>
      </p:sp>
      <p:sp>
        <p:nvSpPr>
          <p:cNvPr id="11" name="Rounded Rectangle 10"/>
          <p:cNvSpPr/>
          <p:nvPr/>
        </p:nvSpPr>
        <p:spPr>
          <a:xfrm>
            <a:off x="5102351" y="3657600"/>
            <a:ext cx="1956815" cy="914400"/>
          </a:xfrm>
          <a:prstGeom prst="roundRect">
            <a:avLst>
              <a:gd name="adj" fmla="val 6000"/>
            </a:avLst>
          </a:prstGeom>
          <a:solidFill>
            <a:srgbClr val="F4F8FC"/>
          </a:solidFill>
          <a:ln w="12700">
            <a:solidFill>
              <a:srgbClr val="C9D9EA"/>
            </a:solidFill>
          </a:ln>
          <a:effectLst/>
        </p:spPr>
        <p:style>
          <a:lnRef idx="1">
            <a:schemeClr val="accent1"/>
          </a:lnRef>
          <a:fillRef idx="3">
            <a:schemeClr val="accent1"/>
          </a:fillRef>
          <a:effectRef idx="2">
            <a:schemeClr val="accent1"/>
          </a:effectRef>
          <a:fontRef idx="minor">
            <a:schemeClr val="lt1"/>
          </a:fontRef>
        </p:style>
        <p:txBody>
          <a:bodyPr wrap="square" lIns="73152" tIns="43891" rIns="73152" bIns="43891" rtlCol="0" anchor="ctr"/>
          <a:lstStyle/>
          <a:p>
            <a:pPr algn="ctr">
              <a:spcAft>
                <a:spcPts val="300"/>
              </a:spcAft>
            </a:pPr>
            <a:r>
              <a:rPr sz="1400" b="1" i="0">
                <a:solidFill>
                  <a:srgbClr val="1F3864"/>
                </a:solidFill>
                <a:latin typeface="Calibri"/>
              </a:rPr>
              <a:t>Only –3%: why not?</a:t>
            </a:r>
          </a:p>
        </p:txBody>
      </p:sp>
      <p:sp>
        <p:nvSpPr>
          <p:cNvPr id="12" name="TextBox 11"/>
          <p:cNvSpPr txBox="1"/>
          <p:nvPr/>
        </p:nvSpPr>
        <p:spPr>
          <a:xfrm>
            <a:off x="7059167" y="3657600"/>
            <a:ext cx="320040" cy="914400"/>
          </a:xfrm>
          <a:prstGeom prst="rect">
            <a:avLst/>
          </a:prstGeom>
          <a:noFill/>
        </p:spPr>
        <p:txBody>
          <a:bodyPr wrap="square" lIns="0" tIns="0" rIns="0" bIns="0" anchor="ctr">
            <a:spAutoFit/>
          </a:bodyPr>
          <a:lstStyle/>
          <a:p>
            <a:pPr algn="ctr">
              <a:spcAft>
                <a:spcPts val="400"/>
              </a:spcAft>
            </a:pPr>
            <a:r>
              <a:rPr sz="2000" b="1" i="0">
                <a:solidFill>
                  <a:srgbClr val="C00000"/>
                </a:solidFill>
                <a:latin typeface="Calibri"/>
              </a:rPr>
              <a:t>→</a:t>
            </a:r>
          </a:p>
        </p:txBody>
      </p:sp>
      <p:sp>
        <p:nvSpPr>
          <p:cNvPr id="13" name="Rounded Rectangle 12"/>
          <p:cNvSpPr/>
          <p:nvPr/>
        </p:nvSpPr>
        <p:spPr>
          <a:xfrm>
            <a:off x="7379207" y="3657600"/>
            <a:ext cx="1956815" cy="914400"/>
          </a:xfrm>
          <a:prstGeom prst="roundRect">
            <a:avLst>
              <a:gd name="adj" fmla="val 6000"/>
            </a:avLst>
          </a:prstGeom>
          <a:solidFill>
            <a:srgbClr val="F4F8FC"/>
          </a:solidFill>
          <a:ln w="12700">
            <a:solidFill>
              <a:srgbClr val="C9D9EA"/>
            </a:solidFill>
          </a:ln>
          <a:effectLst/>
        </p:spPr>
        <p:style>
          <a:lnRef idx="1">
            <a:schemeClr val="accent1"/>
          </a:lnRef>
          <a:fillRef idx="3">
            <a:schemeClr val="accent1"/>
          </a:fillRef>
          <a:effectRef idx="2">
            <a:schemeClr val="accent1"/>
          </a:effectRef>
          <a:fontRef idx="minor">
            <a:schemeClr val="lt1"/>
          </a:fontRef>
        </p:style>
        <p:txBody>
          <a:bodyPr wrap="square" lIns="73152" tIns="43891" rIns="73152" bIns="43891" rtlCol="0" anchor="ctr"/>
          <a:lstStyle/>
          <a:p>
            <a:pPr algn="ctr">
              <a:spcAft>
                <a:spcPts val="300"/>
              </a:spcAft>
            </a:pPr>
            <a:r>
              <a:rPr sz="1400" b="1" i="0">
                <a:solidFill>
                  <a:srgbClr val="1F3864"/>
                </a:solidFill>
                <a:latin typeface="Calibri"/>
              </a:rPr>
              <a:t>Isn’t two years too short?</a:t>
            </a:r>
          </a:p>
        </p:txBody>
      </p:sp>
      <p:sp>
        <p:nvSpPr>
          <p:cNvPr id="14" name="TextBox 13"/>
          <p:cNvSpPr txBox="1"/>
          <p:nvPr/>
        </p:nvSpPr>
        <p:spPr>
          <a:xfrm>
            <a:off x="9336023" y="3657600"/>
            <a:ext cx="320040" cy="914400"/>
          </a:xfrm>
          <a:prstGeom prst="rect">
            <a:avLst/>
          </a:prstGeom>
          <a:noFill/>
        </p:spPr>
        <p:txBody>
          <a:bodyPr wrap="square" lIns="0" tIns="0" rIns="0" bIns="0" anchor="ctr">
            <a:spAutoFit/>
          </a:bodyPr>
          <a:lstStyle/>
          <a:p>
            <a:pPr algn="ctr">
              <a:spcAft>
                <a:spcPts val="400"/>
              </a:spcAft>
            </a:pPr>
            <a:r>
              <a:rPr sz="2000" b="1" i="0">
                <a:solidFill>
                  <a:srgbClr val="C00000"/>
                </a:solidFill>
                <a:latin typeface="Calibri"/>
              </a:rPr>
              <a:t>→</a:t>
            </a:r>
          </a:p>
        </p:txBody>
      </p:sp>
      <p:sp>
        <p:nvSpPr>
          <p:cNvPr id="15" name="Rounded Rectangle 14"/>
          <p:cNvSpPr/>
          <p:nvPr/>
        </p:nvSpPr>
        <p:spPr>
          <a:xfrm>
            <a:off x="9656063" y="3657600"/>
            <a:ext cx="1956815" cy="914400"/>
          </a:xfrm>
          <a:prstGeom prst="roundRect">
            <a:avLst>
              <a:gd name="adj" fmla="val 6000"/>
            </a:avLst>
          </a:prstGeom>
          <a:solidFill>
            <a:srgbClr val="F4F8FC"/>
          </a:solidFill>
          <a:ln w="12700">
            <a:solidFill>
              <a:srgbClr val="C9D9EA"/>
            </a:solidFill>
          </a:ln>
          <a:effectLst/>
        </p:spPr>
        <p:style>
          <a:lnRef idx="1">
            <a:schemeClr val="accent1"/>
          </a:lnRef>
          <a:fillRef idx="3">
            <a:schemeClr val="accent1"/>
          </a:fillRef>
          <a:effectRef idx="2">
            <a:schemeClr val="accent1"/>
          </a:effectRef>
          <a:fontRef idx="minor">
            <a:schemeClr val="lt1"/>
          </a:fontRef>
        </p:style>
        <p:txBody>
          <a:bodyPr wrap="square" lIns="73152" tIns="43891" rIns="73152" bIns="43891" rtlCol="0" anchor="ctr"/>
          <a:lstStyle/>
          <a:p>
            <a:pPr algn="ctr">
              <a:spcAft>
                <a:spcPts val="300"/>
              </a:spcAft>
            </a:pPr>
            <a:r>
              <a:rPr sz="1400" b="1" i="0">
                <a:solidFill>
                  <a:srgbClr val="1F3864"/>
                </a:solidFill>
                <a:latin typeface="Calibri"/>
              </a:rPr>
              <a:t>So is it worth it?</a:t>
            </a:r>
          </a:p>
        </p:txBody>
      </p:sp>
      <p:sp>
        <p:nvSpPr>
          <p:cNvPr id="16" name="Rounded Rectangle 15"/>
          <p:cNvSpPr/>
          <p:nvPr/>
        </p:nvSpPr>
        <p:spPr>
          <a:xfrm>
            <a:off x="548640" y="4937760"/>
            <a:ext cx="11064240" cy="1188720"/>
          </a:xfrm>
          <a:prstGeom prst="roundRect">
            <a:avLst>
              <a:gd name="adj" fmla="val 6000"/>
            </a:avLst>
          </a:prstGeom>
          <a:solidFill>
            <a:srgbClr val="FBE3E3"/>
          </a:solidFill>
          <a:ln>
            <a:noFill/>
          </a:ln>
          <a:effectLst/>
        </p:spPr>
        <p:style>
          <a:lnRef idx="1">
            <a:schemeClr val="accent1"/>
          </a:lnRef>
          <a:fillRef idx="3">
            <a:schemeClr val="accent1"/>
          </a:fillRef>
          <a:effectRef idx="2">
            <a:schemeClr val="accent1"/>
          </a:effectRef>
          <a:fontRef idx="minor">
            <a:schemeClr val="lt1"/>
          </a:fontRef>
        </p:style>
        <p:txBody>
          <a:bodyPr wrap="square" lIns="228600" tIns="137160" rIns="228600" bIns="137160" rtlCol="0" anchor="ctr"/>
          <a:lstStyle/>
          <a:p>
            <a:pPr algn="l">
              <a:spcAft>
                <a:spcPts val="300"/>
              </a:spcAft>
            </a:pPr>
            <a:r>
              <a:rPr sz="1500" b="1" i="0">
                <a:solidFill>
                  <a:srgbClr val="C00000"/>
                </a:solidFill>
                <a:latin typeface="Calibri"/>
              </a:rPr>
              <a:t>Tip for co-authors:  </a:t>
            </a:r>
            <a:r>
              <a:rPr sz="1500" b="0" i="0">
                <a:solidFill>
                  <a:srgbClr val="262626"/>
                </a:solidFill>
                <a:latin typeface="Calibri"/>
              </a:rPr>
              <a:t>agree on the general questions first (the sections), then on the specific questions (the paragraphs), and only then on the key answers. Most disagreements show up in the key-answer column – long before anyone has written a full paragraph.</a:t>
            </a:r>
          </a:p>
        </p:txBody>
      </p:sp>
      <p:sp>
        <p:nvSpPr>
          <p:cNvPr id="17" name="TextBox 16"/>
          <p:cNvSpPr txBox="1"/>
          <p:nvPr/>
        </p:nvSpPr>
        <p:spPr>
          <a:xfrm>
            <a:off x="7955279" y="6473952"/>
            <a:ext cx="3685032" cy="274320"/>
          </a:xfrm>
          <a:prstGeom prst="rect">
            <a:avLst/>
          </a:prstGeom>
          <a:noFill/>
        </p:spPr>
        <p:txBody>
          <a:bodyPr wrap="square" lIns="0" tIns="0" rIns="0" bIns="0" anchor="t">
            <a:spAutoFit/>
          </a:bodyPr>
          <a:lstStyle/>
          <a:p>
            <a:pPr algn="r">
              <a:spcAft>
                <a:spcPts val="400"/>
              </a:spcAft>
            </a:pPr>
            <a:r>
              <a:rPr sz="1000" b="0" i="0">
                <a:solidFill>
                  <a:srgbClr val="8C8C8C"/>
                </a:solidFill>
                <a:latin typeface="Calibri"/>
              </a:rPr>
              <a:t>wetenschappelijkschrijven.nl   </a:t>
            </a:r>
            <a:r>
              <a:rPr sz="1000" b="1" i="0">
                <a:solidFill>
                  <a:srgbClr val="1F3864"/>
                </a:solidFill>
                <a:latin typeface="Calibri"/>
              </a:rPr>
              <a:t>44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640" y="411480"/>
            <a:ext cx="11064240" cy="658368"/>
          </a:xfrm>
        </p:spPr>
        <p:txBody>
          <a:bodyPr wrap="square" lIns="18288" rIns="18288" anchor="ctr"/>
          <a:lstStyle/>
          <a:p>
            <a:pPr algn="l"/>
            <a:r>
              <a:rPr sz="3200" b="1">
                <a:solidFill>
                  <a:srgbClr val="1F3864"/>
                </a:solidFill>
                <a:latin typeface="Calibri"/>
              </a:rPr>
              <a:t>Go back to your stepwise writing process</a:t>
            </a:r>
          </a:p>
        </p:txBody>
      </p:sp>
      <p:sp>
        <p:nvSpPr>
          <p:cNvPr id="3" name="TextBox 2"/>
          <p:cNvSpPr txBox="1"/>
          <p:nvPr/>
        </p:nvSpPr>
        <p:spPr>
          <a:xfrm>
            <a:off x="566928" y="201168"/>
            <a:ext cx="9144000" cy="274320"/>
          </a:xfrm>
          <a:prstGeom prst="rect">
            <a:avLst/>
          </a:prstGeom>
          <a:noFill/>
        </p:spPr>
        <p:txBody>
          <a:bodyPr wrap="square" lIns="0" tIns="0" rIns="0" bIns="0" anchor="t">
            <a:spAutoFit/>
          </a:bodyPr>
          <a:lstStyle/>
          <a:p>
            <a:pPr algn="l">
              <a:spcAft>
                <a:spcPts val="400"/>
              </a:spcAft>
            </a:pPr>
            <a:r>
              <a:rPr sz="1200" b="1" i="0">
                <a:solidFill>
                  <a:srgbClr val="C00000"/>
                </a:solidFill>
                <a:latin typeface="Calibri"/>
              </a:rPr>
              <a:t>REFLECTION</a:t>
            </a:r>
          </a:p>
        </p:txBody>
      </p:sp>
      <p:sp>
        <p:nvSpPr>
          <p:cNvPr id="4" name="Rounded Rectangle 3"/>
          <p:cNvSpPr/>
          <p:nvPr/>
        </p:nvSpPr>
        <p:spPr>
          <a:xfrm>
            <a:off x="548640" y="1645920"/>
            <a:ext cx="3474720" cy="2743200"/>
          </a:xfrm>
          <a:prstGeom prst="roundRect">
            <a:avLst>
              <a:gd name="adj" fmla="val 6000"/>
            </a:avLst>
          </a:prstGeom>
          <a:solidFill>
            <a:srgbClr val="F4F8FC"/>
          </a:solidFill>
          <a:ln w="12700">
            <a:solidFill>
              <a:srgbClr val="DDE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 name="Oval 4"/>
          <p:cNvSpPr/>
          <p:nvPr/>
        </p:nvSpPr>
        <p:spPr>
          <a:xfrm>
            <a:off x="822959" y="1920240"/>
            <a:ext cx="548640" cy="548640"/>
          </a:xfrm>
          <a:prstGeom prst="ellipse">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300"/>
              </a:spcAft>
            </a:pPr>
            <a:r>
              <a:rPr sz="1800" b="1" i="0">
                <a:solidFill>
                  <a:srgbClr val="FFFFFF"/>
                </a:solidFill>
                <a:latin typeface="Calibri"/>
              </a:rPr>
              <a:t>1</a:t>
            </a:r>
          </a:p>
        </p:txBody>
      </p:sp>
      <p:sp>
        <p:nvSpPr>
          <p:cNvPr id="6" name="TextBox 5"/>
          <p:cNvSpPr txBox="1"/>
          <p:nvPr/>
        </p:nvSpPr>
        <p:spPr>
          <a:xfrm>
            <a:off x="822959" y="2697480"/>
            <a:ext cx="2971800" cy="1600200"/>
          </a:xfrm>
          <a:prstGeom prst="rect">
            <a:avLst/>
          </a:prstGeom>
          <a:noFill/>
        </p:spPr>
        <p:txBody>
          <a:bodyPr wrap="square" lIns="0" tIns="0" rIns="0" bIns="0" anchor="t">
            <a:spAutoFit/>
          </a:bodyPr>
          <a:lstStyle/>
          <a:p>
            <a:pPr algn="l">
              <a:spcAft>
                <a:spcPts val="400"/>
              </a:spcAft>
            </a:pPr>
            <a:r>
              <a:rPr sz="2000" b="1" i="0">
                <a:solidFill>
                  <a:srgbClr val="1F3864"/>
                </a:solidFill>
                <a:latin typeface="Calibri"/>
              </a:rPr>
              <a:t>Which step is currently missing or only implicit?</a:t>
            </a:r>
          </a:p>
        </p:txBody>
      </p:sp>
      <p:sp>
        <p:nvSpPr>
          <p:cNvPr id="7" name="Rounded Rectangle 6"/>
          <p:cNvSpPr/>
          <p:nvPr/>
        </p:nvSpPr>
        <p:spPr>
          <a:xfrm>
            <a:off x="4297679" y="1645920"/>
            <a:ext cx="3474720" cy="2743200"/>
          </a:xfrm>
          <a:prstGeom prst="roundRect">
            <a:avLst>
              <a:gd name="adj" fmla="val 6000"/>
            </a:avLst>
          </a:prstGeom>
          <a:solidFill>
            <a:srgbClr val="F4F8FC"/>
          </a:solidFill>
          <a:ln w="12700">
            <a:solidFill>
              <a:srgbClr val="DDE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Oval 7"/>
          <p:cNvSpPr/>
          <p:nvPr/>
        </p:nvSpPr>
        <p:spPr>
          <a:xfrm>
            <a:off x="4571999" y="1920240"/>
            <a:ext cx="548640" cy="548640"/>
          </a:xfrm>
          <a:prstGeom prst="ellipse">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300"/>
              </a:spcAft>
            </a:pPr>
            <a:r>
              <a:rPr sz="1800" b="1" i="0">
                <a:solidFill>
                  <a:srgbClr val="FFFFFF"/>
                </a:solidFill>
                <a:latin typeface="Calibri"/>
              </a:rPr>
              <a:t>2</a:t>
            </a:r>
          </a:p>
        </p:txBody>
      </p:sp>
      <p:sp>
        <p:nvSpPr>
          <p:cNvPr id="9" name="TextBox 8"/>
          <p:cNvSpPr txBox="1"/>
          <p:nvPr/>
        </p:nvSpPr>
        <p:spPr>
          <a:xfrm>
            <a:off x="4571999" y="2697480"/>
            <a:ext cx="2971800" cy="1600200"/>
          </a:xfrm>
          <a:prstGeom prst="rect">
            <a:avLst/>
          </a:prstGeom>
          <a:noFill/>
        </p:spPr>
        <p:txBody>
          <a:bodyPr wrap="square" lIns="0" tIns="0" rIns="0" bIns="0" anchor="t">
            <a:spAutoFit/>
          </a:bodyPr>
          <a:lstStyle/>
          <a:p>
            <a:pPr algn="l">
              <a:spcAft>
                <a:spcPts val="400"/>
              </a:spcAft>
            </a:pPr>
            <a:r>
              <a:rPr sz="2000" b="1" i="0">
                <a:solidFill>
                  <a:srgbClr val="1F3864"/>
                </a:solidFill>
                <a:latin typeface="Calibri"/>
              </a:rPr>
              <a:t>Which step would benefit from being made more explicit or split into two?</a:t>
            </a:r>
          </a:p>
        </p:txBody>
      </p:sp>
      <p:sp>
        <p:nvSpPr>
          <p:cNvPr id="10" name="Rounded Rectangle 9"/>
          <p:cNvSpPr/>
          <p:nvPr/>
        </p:nvSpPr>
        <p:spPr>
          <a:xfrm>
            <a:off x="8046719" y="1645920"/>
            <a:ext cx="3474720" cy="2743200"/>
          </a:xfrm>
          <a:prstGeom prst="roundRect">
            <a:avLst>
              <a:gd name="adj" fmla="val 6000"/>
            </a:avLst>
          </a:prstGeom>
          <a:solidFill>
            <a:srgbClr val="F4F8FC"/>
          </a:solidFill>
          <a:ln w="12700">
            <a:solidFill>
              <a:srgbClr val="DDE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Oval 10"/>
          <p:cNvSpPr/>
          <p:nvPr/>
        </p:nvSpPr>
        <p:spPr>
          <a:xfrm>
            <a:off x="8321040" y="1920240"/>
            <a:ext cx="548640" cy="548640"/>
          </a:xfrm>
          <a:prstGeom prst="ellipse">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300"/>
              </a:spcAft>
            </a:pPr>
            <a:r>
              <a:rPr sz="1800" b="1" i="0">
                <a:solidFill>
                  <a:srgbClr val="FFFFFF"/>
                </a:solidFill>
                <a:latin typeface="Calibri"/>
              </a:rPr>
              <a:t>3</a:t>
            </a:r>
          </a:p>
        </p:txBody>
      </p:sp>
      <p:sp>
        <p:nvSpPr>
          <p:cNvPr id="12" name="TextBox 11"/>
          <p:cNvSpPr txBox="1"/>
          <p:nvPr/>
        </p:nvSpPr>
        <p:spPr>
          <a:xfrm>
            <a:off x="8321040" y="2697480"/>
            <a:ext cx="2971800" cy="1600200"/>
          </a:xfrm>
          <a:prstGeom prst="rect">
            <a:avLst/>
          </a:prstGeom>
          <a:noFill/>
        </p:spPr>
        <p:txBody>
          <a:bodyPr wrap="square" lIns="0" tIns="0" rIns="0" bIns="0" anchor="t">
            <a:spAutoFit/>
          </a:bodyPr>
          <a:lstStyle/>
          <a:p>
            <a:pPr algn="l">
              <a:spcAft>
                <a:spcPts val="400"/>
              </a:spcAft>
            </a:pPr>
            <a:r>
              <a:rPr sz="2000" b="1" i="0">
                <a:solidFill>
                  <a:srgbClr val="1F3864"/>
                </a:solidFill>
                <a:latin typeface="Calibri"/>
              </a:rPr>
              <a:t>Which step could be moved forward to prevent later discussion or revision?</a:t>
            </a:r>
          </a:p>
        </p:txBody>
      </p:sp>
      <p:sp>
        <p:nvSpPr>
          <p:cNvPr id="13" name="Rounded Rectangle 12"/>
          <p:cNvSpPr/>
          <p:nvPr/>
        </p:nvSpPr>
        <p:spPr>
          <a:xfrm>
            <a:off x="548640" y="4709160"/>
            <a:ext cx="11064240" cy="777240"/>
          </a:xfrm>
          <a:prstGeom prst="roundRect">
            <a:avLst>
              <a:gd name="adj" fmla="val 6000"/>
            </a:avLst>
          </a:prstGeom>
          <a:solidFill>
            <a:srgbClr val="FBE3E3"/>
          </a:solidFill>
          <a:ln>
            <a:noFill/>
          </a:ln>
          <a:effectLst/>
        </p:spPr>
        <p:style>
          <a:lnRef idx="1">
            <a:schemeClr val="accent1"/>
          </a:lnRef>
          <a:fillRef idx="3">
            <a:schemeClr val="accent1"/>
          </a:fillRef>
          <a:effectRef idx="2">
            <a:schemeClr val="accent1"/>
          </a:effectRef>
          <a:fontRef idx="minor">
            <a:schemeClr val="lt1"/>
          </a:fontRef>
        </p:style>
        <p:txBody>
          <a:bodyPr wrap="square" lIns="228600" tIns="137160" rIns="228600" bIns="137160" rtlCol="0" anchor="ctr"/>
          <a:lstStyle/>
          <a:p>
            <a:pPr algn="l">
              <a:spcAft>
                <a:spcPts val="300"/>
              </a:spcAft>
            </a:pPr>
            <a:r>
              <a:rPr sz="1700" b="0" i="0">
                <a:solidFill>
                  <a:srgbClr val="262626"/>
                </a:solidFill>
                <a:latin typeface="Calibri"/>
              </a:rPr>
              <a:t>Don’t ask: “Is this good or bad?” – look at your plan with different eyes.</a:t>
            </a:r>
          </a:p>
        </p:txBody>
      </p:sp>
      <p:sp>
        <p:nvSpPr>
          <p:cNvPr id="14" name="TextBox 13"/>
          <p:cNvSpPr txBox="1"/>
          <p:nvPr/>
        </p:nvSpPr>
        <p:spPr>
          <a:xfrm>
            <a:off x="7955279" y="6473952"/>
            <a:ext cx="3685032" cy="274320"/>
          </a:xfrm>
          <a:prstGeom prst="rect">
            <a:avLst/>
          </a:prstGeom>
          <a:noFill/>
        </p:spPr>
        <p:txBody>
          <a:bodyPr wrap="square" lIns="0" tIns="0" rIns="0" bIns="0" anchor="t">
            <a:spAutoFit/>
          </a:bodyPr>
          <a:lstStyle/>
          <a:p>
            <a:pPr algn="r">
              <a:spcAft>
                <a:spcPts val="400"/>
              </a:spcAft>
            </a:pPr>
            <a:r>
              <a:rPr sz="1000" b="0" i="0">
                <a:solidFill>
                  <a:srgbClr val="8C8C8C"/>
                </a:solidFill>
                <a:latin typeface="Calibri"/>
              </a:rPr>
              <a:t>wetenschappelijkschrijven.nl   </a:t>
            </a:r>
            <a:r>
              <a:rPr sz="1000" b="1" i="0">
                <a:solidFill>
                  <a:srgbClr val="1F3864"/>
                </a:solidFill>
                <a:latin typeface="Calibri"/>
              </a:rPr>
              <a:t>45</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640" y="411480"/>
            <a:ext cx="11064240" cy="658368"/>
          </a:xfrm>
        </p:spPr>
        <p:txBody>
          <a:bodyPr wrap="square" lIns="18288" rIns="18288" anchor="ctr"/>
          <a:lstStyle/>
          <a:p>
            <a:pPr algn="l"/>
            <a:r>
              <a:rPr sz="3200" b="1">
                <a:solidFill>
                  <a:srgbClr val="1F3864"/>
                </a:solidFill>
                <a:latin typeface="Calibri"/>
              </a:rPr>
              <a:t>Hybrid and complex audiences</a:t>
            </a:r>
          </a:p>
        </p:txBody>
      </p:sp>
      <p:sp>
        <p:nvSpPr>
          <p:cNvPr id="3" name="TextBox 2"/>
          <p:cNvSpPr txBox="1"/>
          <p:nvPr/>
        </p:nvSpPr>
        <p:spPr>
          <a:xfrm>
            <a:off x="566928" y="201168"/>
            <a:ext cx="9144000" cy="274320"/>
          </a:xfrm>
          <a:prstGeom prst="rect">
            <a:avLst/>
          </a:prstGeom>
          <a:noFill/>
        </p:spPr>
        <p:txBody>
          <a:bodyPr wrap="square" lIns="0" tIns="0" rIns="0" bIns="0" anchor="t">
            <a:spAutoFit/>
          </a:bodyPr>
          <a:lstStyle/>
          <a:p>
            <a:pPr algn="l">
              <a:spcAft>
                <a:spcPts val="400"/>
              </a:spcAft>
            </a:pPr>
            <a:r>
              <a:rPr sz="1200" b="1" i="0">
                <a:solidFill>
                  <a:srgbClr val="C00000"/>
                </a:solidFill>
                <a:latin typeface="Calibri"/>
              </a:rPr>
              <a:t>PART 2 · FROM TEXT PLAN TO TEXT</a:t>
            </a:r>
          </a:p>
        </p:txBody>
      </p:sp>
      <p:sp>
        <p:nvSpPr>
          <p:cNvPr id="4" name="Rounded Rectangle 3"/>
          <p:cNvSpPr/>
          <p:nvPr/>
        </p:nvSpPr>
        <p:spPr>
          <a:xfrm>
            <a:off x="548640" y="1417320"/>
            <a:ext cx="11064240" cy="804672"/>
          </a:xfrm>
          <a:prstGeom prst="roundRect">
            <a:avLst>
              <a:gd name="adj" fmla="val 6000"/>
            </a:avLst>
          </a:prstGeom>
          <a:solidFill>
            <a:srgbClr val="F4F8FC"/>
          </a:solidFill>
          <a:ln w="12700">
            <a:solidFill>
              <a:srgbClr val="DDE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 name="Oval 4"/>
          <p:cNvSpPr/>
          <p:nvPr/>
        </p:nvSpPr>
        <p:spPr>
          <a:xfrm>
            <a:off x="731520" y="1591056"/>
            <a:ext cx="457200" cy="457200"/>
          </a:xfrm>
          <a:prstGeom prst="ellipse">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300"/>
              </a:spcAft>
            </a:pPr>
            <a:r>
              <a:rPr sz="1500" b="1" i="0">
                <a:solidFill>
                  <a:srgbClr val="FFFFFF"/>
                </a:solidFill>
                <a:latin typeface="Calibri"/>
              </a:rPr>
              <a:t>1</a:t>
            </a:r>
          </a:p>
        </p:txBody>
      </p:sp>
      <p:sp>
        <p:nvSpPr>
          <p:cNvPr id="6" name="TextBox 5"/>
          <p:cNvSpPr txBox="1"/>
          <p:nvPr/>
        </p:nvSpPr>
        <p:spPr>
          <a:xfrm>
            <a:off x="1463040" y="1417320"/>
            <a:ext cx="9966960" cy="804672"/>
          </a:xfrm>
          <a:prstGeom prst="rect">
            <a:avLst/>
          </a:prstGeom>
          <a:noFill/>
        </p:spPr>
        <p:txBody>
          <a:bodyPr wrap="square" lIns="0" tIns="0" rIns="0" bIns="0" anchor="ctr">
            <a:spAutoFit/>
          </a:bodyPr>
          <a:lstStyle/>
          <a:p>
            <a:pPr algn="l">
              <a:spcAft>
                <a:spcPts val="400"/>
              </a:spcAft>
            </a:pPr>
            <a:r>
              <a:rPr sz="2000" b="1" i="0">
                <a:solidFill>
                  <a:srgbClr val="1F3864"/>
                </a:solidFill>
                <a:latin typeface="Calibri"/>
              </a:rPr>
              <a:t>Talk to them</a:t>
            </a:r>
            <a:r>
              <a:rPr sz="2000" b="0" i="0">
                <a:solidFill>
                  <a:srgbClr val="262626"/>
                </a:solidFill>
                <a:latin typeface="Calibri"/>
              </a:rPr>
              <a:t>  –  identify their questions</a:t>
            </a:r>
          </a:p>
        </p:txBody>
      </p:sp>
      <p:sp>
        <p:nvSpPr>
          <p:cNvPr id="7" name="Rounded Rectangle 6"/>
          <p:cNvSpPr/>
          <p:nvPr/>
        </p:nvSpPr>
        <p:spPr>
          <a:xfrm>
            <a:off x="548640" y="2377440"/>
            <a:ext cx="11064240" cy="804672"/>
          </a:xfrm>
          <a:prstGeom prst="roundRect">
            <a:avLst>
              <a:gd name="adj" fmla="val 6000"/>
            </a:avLst>
          </a:prstGeom>
          <a:solidFill>
            <a:srgbClr val="F4F8FC"/>
          </a:solidFill>
          <a:ln w="12700">
            <a:solidFill>
              <a:srgbClr val="DDE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Oval 7"/>
          <p:cNvSpPr/>
          <p:nvPr/>
        </p:nvSpPr>
        <p:spPr>
          <a:xfrm>
            <a:off x="731520" y="2551176"/>
            <a:ext cx="457200" cy="457200"/>
          </a:xfrm>
          <a:prstGeom prst="ellipse">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300"/>
              </a:spcAft>
            </a:pPr>
            <a:r>
              <a:rPr sz="1500" b="1" i="0">
                <a:solidFill>
                  <a:srgbClr val="FFFFFF"/>
                </a:solidFill>
                <a:latin typeface="Calibri"/>
              </a:rPr>
              <a:t>2</a:t>
            </a:r>
          </a:p>
        </p:txBody>
      </p:sp>
      <p:sp>
        <p:nvSpPr>
          <p:cNvPr id="9" name="TextBox 8"/>
          <p:cNvSpPr txBox="1"/>
          <p:nvPr/>
        </p:nvSpPr>
        <p:spPr>
          <a:xfrm>
            <a:off x="1463040" y="2377440"/>
            <a:ext cx="9966960" cy="804672"/>
          </a:xfrm>
          <a:prstGeom prst="rect">
            <a:avLst/>
          </a:prstGeom>
          <a:noFill/>
        </p:spPr>
        <p:txBody>
          <a:bodyPr wrap="square" lIns="0" tIns="0" rIns="0" bIns="0" anchor="ctr">
            <a:spAutoFit/>
          </a:bodyPr>
          <a:lstStyle/>
          <a:p>
            <a:pPr algn="l">
              <a:spcAft>
                <a:spcPts val="400"/>
              </a:spcAft>
            </a:pPr>
            <a:r>
              <a:rPr sz="2000" b="1" i="0">
                <a:solidFill>
                  <a:srgbClr val="1F3864"/>
                </a:solidFill>
                <a:latin typeface="Calibri"/>
              </a:rPr>
              <a:t>Think about their different goals</a:t>
            </a:r>
            <a:r>
              <a:rPr sz="2000" b="0" i="0">
                <a:solidFill>
                  <a:srgbClr val="262626"/>
                </a:solidFill>
                <a:latin typeface="Calibri"/>
              </a:rPr>
              <a:t>  –  how can you serve them?</a:t>
            </a:r>
          </a:p>
        </p:txBody>
      </p:sp>
      <p:sp>
        <p:nvSpPr>
          <p:cNvPr id="10" name="Rounded Rectangle 9"/>
          <p:cNvSpPr/>
          <p:nvPr/>
        </p:nvSpPr>
        <p:spPr>
          <a:xfrm>
            <a:off x="548640" y="3337560"/>
            <a:ext cx="11064240" cy="804672"/>
          </a:xfrm>
          <a:prstGeom prst="roundRect">
            <a:avLst>
              <a:gd name="adj" fmla="val 6000"/>
            </a:avLst>
          </a:prstGeom>
          <a:solidFill>
            <a:srgbClr val="F4F8FC"/>
          </a:solidFill>
          <a:ln w="12700">
            <a:solidFill>
              <a:srgbClr val="DDE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Oval 10"/>
          <p:cNvSpPr/>
          <p:nvPr/>
        </p:nvSpPr>
        <p:spPr>
          <a:xfrm>
            <a:off x="731520" y="3511296"/>
            <a:ext cx="457200" cy="457200"/>
          </a:xfrm>
          <a:prstGeom prst="ellipse">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300"/>
              </a:spcAft>
            </a:pPr>
            <a:r>
              <a:rPr sz="1500" b="1" i="0">
                <a:solidFill>
                  <a:srgbClr val="FFFFFF"/>
                </a:solidFill>
                <a:latin typeface="Calibri"/>
              </a:rPr>
              <a:t>3</a:t>
            </a:r>
          </a:p>
        </p:txBody>
      </p:sp>
      <p:sp>
        <p:nvSpPr>
          <p:cNvPr id="12" name="TextBox 11"/>
          <p:cNvSpPr txBox="1"/>
          <p:nvPr/>
        </p:nvSpPr>
        <p:spPr>
          <a:xfrm>
            <a:off x="1463040" y="3337560"/>
            <a:ext cx="9966960" cy="804672"/>
          </a:xfrm>
          <a:prstGeom prst="rect">
            <a:avLst/>
          </a:prstGeom>
          <a:noFill/>
        </p:spPr>
        <p:txBody>
          <a:bodyPr wrap="square" lIns="0" tIns="0" rIns="0" bIns="0" anchor="ctr">
            <a:spAutoFit/>
          </a:bodyPr>
          <a:lstStyle/>
          <a:p>
            <a:pPr algn="l">
              <a:spcAft>
                <a:spcPts val="400"/>
              </a:spcAft>
            </a:pPr>
            <a:r>
              <a:rPr sz="2000" b="1" i="0">
                <a:solidFill>
                  <a:srgbClr val="1F3864"/>
                </a:solidFill>
                <a:latin typeface="Calibri"/>
              </a:rPr>
              <a:t>Address them in your introduction</a:t>
            </a:r>
            <a:r>
              <a:rPr sz="2000" b="0" i="0">
                <a:solidFill>
                  <a:srgbClr val="262626"/>
                </a:solidFill>
                <a:latin typeface="Calibri"/>
              </a:rPr>
              <a:t>  –  show them the way</a:t>
            </a:r>
          </a:p>
        </p:txBody>
      </p:sp>
      <p:sp>
        <p:nvSpPr>
          <p:cNvPr id="13" name="Rounded Rectangle 12"/>
          <p:cNvSpPr/>
          <p:nvPr/>
        </p:nvSpPr>
        <p:spPr>
          <a:xfrm>
            <a:off x="548640" y="4297680"/>
            <a:ext cx="11064240" cy="804672"/>
          </a:xfrm>
          <a:prstGeom prst="roundRect">
            <a:avLst>
              <a:gd name="adj" fmla="val 6000"/>
            </a:avLst>
          </a:prstGeom>
          <a:solidFill>
            <a:srgbClr val="F4F8FC"/>
          </a:solidFill>
          <a:ln w="12700">
            <a:solidFill>
              <a:srgbClr val="DDE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4" name="Oval 13"/>
          <p:cNvSpPr/>
          <p:nvPr/>
        </p:nvSpPr>
        <p:spPr>
          <a:xfrm>
            <a:off x="731520" y="4471416"/>
            <a:ext cx="457200" cy="457200"/>
          </a:xfrm>
          <a:prstGeom prst="ellipse">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300"/>
              </a:spcAft>
            </a:pPr>
            <a:r>
              <a:rPr sz="1500" b="1" i="0">
                <a:solidFill>
                  <a:srgbClr val="FFFFFF"/>
                </a:solidFill>
                <a:latin typeface="Calibri"/>
              </a:rPr>
              <a:t>4</a:t>
            </a:r>
          </a:p>
        </p:txBody>
      </p:sp>
      <p:sp>
        <p:nvSpPr>
          <p:cNvPr id="15" name="TextBox 14"/>
          <p:cNvSpPr txBox="1"/>
          <p:nvPr/>
        </p:nvSpPr>
        <p:spPr>
          <a:xfrm>
            <a:off x="1463040" y="4297680"/>
            <a:ext cx="9966960" cy="804672"/>
          </a:xfrm>
          <a:prstGeom prst="rect">
            <a:avLst/>
          </a:prstGeom>
          <a:noFill/>
        </p:spPr>
        <p:txBody>
          <a:bodyPr wrap="square" lIns="0" tIns="0" rIns="0" bIns="0" anchor="ctr">
            <a:spAutoFit/>
          </a:bodyPr>
          <a:lstStyle/>
          <a:p>
            <a:pPr algn="l">
              <a:spcAft>
                <a:spcPts val="400"/>
              </a:spcAft>
            </a:pPr>
            <a:r>
              <a:rPr sz="2000" b="1" i="0">
                <a:solidFill>
                  <a:srgbClr val="1F3864"/>
                </a:solidFill>
                <a:latin typeface="Calibri"/>
              </a:rPr>
              <a:t>Make your text super transparent</a:t>
            </a:r>
            <a:r>
              <a:rPr sz="2000" b="0" i="0">
                <a:solidFill>
                  <a:srgbClr val="262626"/>
                </a:solidFill>
                <a:latin typeface="Calibri"/>
              </a:rPr>
              <a:t>  –  helicopter-friendly</a:t>
            </a:r>
          </a:p>
        </p:txBody>
      </p:sp>
      <p:sp>
        <p:nvSpPr>
          <p:cNvPr id="16" name="Rounded Rectangle 15"/>
          <p:cNvSpPr/>
          <p:nvPr/>
        </p:nvSpPr>
        <p:spPr>
          <a:xfrm>
            <a:off x="548640" y="5257800"/>
            <a:ext cx="11064240" cy="804672"/>
          </a:xfrm>
          <a:prstGeom prst="roundRect">
            <a:avLst>
              <a:gd name="adj" fmla="val 6000"/>
            </a:avLst>
          </a:prstGeom>
          <a:solidFill>
            <a:srgbClr val="F4F8FC"/>
          </a:solidFill>
          <a:ln w="12700">
            <a:solidFill>
              <a:srgbClr val="DDE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7" name="Oval 16"/>
          <p:cNvSpPr/>
          <p:nvPr/>
        </p:nvSpPr>
        <p:spPr>
          <a:xfrm>
            <a:off x="731520" y="5431536"/>
            <a:ext cx="457200" cy="457200"/>
          </a:xfrm>
          <a:prstGeom prst="ellipse">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300"/>
              </a:spcAft>
            </a:pPr>
            <a:r>
              <a:rPr sz="1500" b="1" i="0">
                <a:solidFill>
                  <a:srgbClr val="FFFFFF"/>
                </a:solidFill>
                <a:latin typeface="Calibri"/>
              </a:rPr>
              <a:t>5</a:t>
            </a:r>
          </a:p>
        </p:txBody>
      </p:sp>
      <p:sp>
        <p:nvSpPr>
          <p:cNvPr id="18" name="TextBox 17"/>
          <p:cNvSpPr txBox="1"/>
          <p:nvPr/>
        </p:nvSpPr>
        <p:spPr>
          <a:xfrm>
            <a:off x="1463040" y="5257800"/>
            <a:ext cx="9966960" cy="804672"/>
          </a:xfrm>
          <a:prstGeom prst="rect">
            <a:avLst/>
          </a:prstGeom>
          <a:noFill/>
        </p:spPr>
        <p:txBody>
          <a:bodyPr wrap="square" lIns="0" tIns="0" rIns="0" bIns="0" anchor="ctr">
            <a:spAutoFit/>
          </a:bodyPr>
          <a:lstStyle/>
          <a:p>
            <a:pPr algn="l">
              <a:spcAft>
                <a:spcPts val="400"/>
              </a:spcAft>
            </a:pPr>
            <a:r>
              <a:rPr sz="2000" b="1" i="0">
                <a:solidFill>
                  <a:srgbClr val="1F3864"/>
                </a:solidFill>
                <a:latin typeface="Calibri"/>
              </a:rPr>
              <a:t>Edit for maximum clarity at sentence level</a:t>
            </a:r>
            <a:r>
              <a:rPr sz="2000" b="0" i="0">
                <a:solidFill>
                  <a:srgbClr val="262626"/>
                </a:solidFill>
                <a:latin typeface="Calibri"/>
              </a:rPr>
              <a:t>  –  max. 20–24 words per sentence</a:t>
            </a:r>
          </a:p>
        </p:txBody>
      </p:sp>
      <p:sp>
        <p:nvSpPr>
          <p:cNvPr id="19" name="TextBox 18"/>
          <p:cNvSpPr txBox="1"/>
          <p:nvPr/>
        </p:nvSpPr>
        <p:spPr>
          <a:xfrm>
            <a:off x="7955279" y="6473952"/>
            <a:ext cx="3685032" cy="274320"/>
          </a:xfrm>
          <a:prstGeom prst="rect">
            <a:avLst/>
          </a:prstGeom>
          <a:noFill/>
        </p:spPr>
        <p:txBody>
          <a:bodyPr wrap="square" lIns="0" tIns="0" rIns="0" bIns="0" anchor="t">
            <a:spAutoFit/>
          </a:bodyPr>
          <a:lstStyle/>
          <a:p>
            <a:pPr algn="r">
              <a:spcAft>
                <a:spcPts val="400"/>
              </a:spcAft>
            </a:pPr>
            <a:r>
              <a:rPr sz="1000" b="0" i="0">
                <a:solidFill>
                  <a:srgbClr val="8C8C8C"/>
                </a:solidFill>
                <a:latin typeface="Calibri"/>
              </a:rPr>
              <a:t>wetenschappelijkschrijven.nl   </a:t>
            </a:r>
            <a:r>
              <a:rPr sz="1000" b="1" i="0">
                <a:solidFill>
                  <a:srgbClr val="1F3864"/>
                </a:solidFill>
                <a:latin typeface="Calibri"/>
              </a:rPr>
              <a:t>46</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640" y="411480"/>
            <a:ext cx="11064240" cy="658368"/>
          </a:xfrm>
        </p:spPr>
        <p:txBody>
          <a:bodyPr wrap="square" lIns="18288" rIns="18288" anchor="ctr"/>
          <a:lstStyle/>
          <a:p>
            <a:pPr algn="l"/>
            <a:r>
              <a:rPr sz="3200" b="1">
                <a:solidFill>
                  <a:srgbClr val="1F3864"/>
                </a:solidFill>
                <a:latin typeface="Calibri"/>
              </a:rPr>
              <a:t>Text plan cases</a:t>
            </a:r>
          </a:p>
        </p:txBody>
      </p:sp>
      <p:sp>
        <p:nvSpPr>
          <p:cNvPr id="3" name="TextBox 2"/>
          <p:cNvSpPr txBox="1"/>
          <p:nvPr/>
        </p:nvSpPr>
        <p:spPr>
          <a:xfrm>
            <a:off x="566928" y="201168"/>
            <a:ext cx="9144000" cy="274320"/>
          </a:xfrm>
          <a:prstGeom prst="rect">
            <a:avLst/>
          </a:prstGeom>
          <a:noFill/>
        </p:spPr>
        <p:txBody>
          <a:bodyPr wrap="square" lIns="0" tIns="0" rIns="0" bIns="0" anchor="t">
            <a:spAutoFit/>
          </a:bodyPr>
          <a:lstStyle/>
          <a:p>
            <a:pPr algn="l">
              <a:spcAft>
                <a:spcPts val="400"/>
              </a:spcAft>
            </a:pPr>
            <a:r>
              <a:rPr sz="1200" b="1" i="0">
                <a:solidFill>
                  <a:srgbClr val="C00000"/>
                </a:solidFill>
                <a:latin typeface="Calibri"/>
              </a:rPr>
              <a:t>PART 2 · EXERCISE</a:t>
            </a:r>
          </a:p>
        </p:txBody>
      </p:sp>
      <p:sp>
        <p:nvSpPr>
          <p:cNvPr id="4" name="Rounded Rectangle 3"/>
          <p:cNvSpPr/>
          <p:nvPr/>
        </p:nvSpPr>
        <p:spPr>
          <a:xfrm>
            <a:off x="548640" y="1645920"/>
            <a:ext cx="5440680" cy="1965960"/>
          </a:xfrm>
          <a:prstGeom prst="roundRect">
            <a:avLst>
              <a:gd name="adj" fmla="val 6000"/>
            </a:avLst>
          </a:prstGeom>
          <a:solidFill>
            <a:srgbClr val="F4F8FC"/>
          </a:solidFill>
          <a:ln w="12700">
            <a:solidFill>
              <a:srgbClr val="DDE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 name="Oval 4"/>
          <p:cNvSpPr/>
          <p:nvPr/>
        </p:nvSpPr>
        <p:spPr>
          <a:xfrm>
            <a:off x="822959" y="1920240"/>
            <a:ext cx="548640" cy="548640"/>
          </a:xfrm>
          <a:prstGeom prst="ellipse">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300"/>
              </a:spcAft>
            </a:pPr>
            <a:r>
              <a:rPr sz="1800" b="1" i="0">
                <a:solidFill>
                  <a:srgbClr val="FFFFFF"/>
                </a:solidFill>
                <a:latin typeface="Calibri"/>
              </a:rPr>
              <a:t>1</a:t>
            </a:r>
          </a:p>
        </p:txBody>
      </p:sp>
      <p:sp>
        <p:nvSpPr>
          <p:cNvPr id="6" name="TextBox 5"/>
          <p:cNvSpPr txBox="1"/>
          <p:nvPr/>
        </p:nvSpPr>
        <p:spPr>
          <a:xfrm>
            <a:off x="822959" y="2560320"/>
            <a:ext cx="4937760" cy="914400"/>
          </a:xfrm>
          <a:prstGeom prst="rect">
            <a:avLst/>
          </a:prstGeom>
          <a:noFill/>
        </p:spPr>
        <p:txBody>
          <a:bodyPr wrap="square" lIns="0" tIns="0" rIns="0" bIns="0" anchor="t">
            <a:spAutoFit/>
          </a:bodyPr>
          <a:lstStyle/>
          <a:p>
            <a:pPr algn="l">
              <a:spcAft>
                <a:spcPts val="400"/>
              </a:spcAft>
            </a:pPr>
            <a:r>
              <a:rPr sz="2100" b="1" i="0">
                <a:solidFill>
                  <a:srgbClr val="1F3864"/>
                </a:solidFill>
                <a:latin typeface="Calibri"/>
              </a:rPr>
              <a:t>Productivity effects of remote and hybrid work</a:t>
            </a:r>
          </a:p>
        </p:txBody>
      </p:sp>
      <p:sp>
        <p:nvSpPr>
          <p:cNvPr id="7" name="Rounded Rectangle 6"/>
          <p:cNvSpPr/>
          <p:nvPr/>
        </p:nvSpPr>
        <p:spPr>
          <a:xfrm>
            <a:off x="6172200" y="1645920"/>
            <a:ext cx="5440680" cy="1965960"/>
          </a:xfrm>
          <a:prstGeom prst="roundRect">
            <a:avLst>
              <a:gd name="adj" fmla="val 6000"/>
            </a:avLst>
          </a:prstGeom>
          <a:solidFill>
            <a:srgbClr val="F4F8FC"/>
          </a:solidFill>
          <a:ln w="12700">
            <a:solidFill>
              <a:srgbClr val="DDE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Oval 7"/>
          <p:cNvSpPr/>
          <p:nvPr/>
        </p:nvSpPr>
        <p:spPr>
          <a:xfrm>
            <a:off x="6446520" y="1920240"/>
            <a:ext cx="548640" cy="548640"/>
          </a:xfrm>
          <a:prstGeom prst="ellipse">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300"/>
              </a:spcAft>
            </a:pPr>
            <a:r>
              <a:rPr sz="1800" b="1" i="0">
                <a:solidFill>
                  <a:srgbClr val="FFFFFF"/>
                </a:solidFill>
                <a:latin typeface="Calibri"/>
              </a:rPr>
              <a:t>2</a:t>
            </a:r>
          </a:p>
        </p:txBody>
      </p:sp>
      <p:sp>
        <p:nvSpPr>
          <p:cNvPr id="9" name="TextBox 8"/>
          <p:cNvSpPr txBox="1"/>
          <p:nvPr/>
        </p:nvSpPr>
        <p:spPr>
          <a:xfrm>
            <a:off x="6446520" y="2560320"/>
            <a:ext cx="4937760" cy="914400"/>
          </a:xfrm>
          <a:prstGeom prst="rect">
            <a:avLst/>
          </a:prstGeom>
          <a:noFill/>
        </p:spPr>
        <p:txBody>
          <a:bodyPr wrap="square" lIns="0" tIns="0" rIns="0" bIns="0" anchor="t">
            <a:spAutoFit/>
          </a:bodyPr>
          <a:lstStyle/>
          <a:p>
            <a:pPr algn="l">
              <a:spcAft>
                <a:spcPts val="400"/>
              </a:spcAft>
            </a:pPr>
            <a:r>
              <a:rPr sz="2100" b="1" i="0">
                <a:solidFill>
                  <a:srgbClr val="1F3864"/>
                </a:solidFill>
                <a:latin typeface="Calibri"/>
              </a:rPr>
              <a:t>Peer feedback in the writing process</a:t>
            </a:r>
          </a:p>
        </p:txBody>
      </p:sp>
      <p:sp>
        <p:nvSpPr>
          <p:cNvPr id="10" name="Rounded Rectangle 9"/>
          <p:cNvSpPr/>
          <p:nvPr/>
        </p:nvSpPr>
        <p:spPr>
          <a:xfrm>
            <a:off x="548640" y="3886200"/>
            <a:ext cx="5440680" cy="1965960"/>
          </a:xfrm>
          <a:prstGeom prst="roundRect">
            <a:avLst>
              <a:gd name="adj" fmla="val 6000"/>
            </a:avLst>
          </a:prstGeom>
          <a:solidFill>
            <a:srgbClr val="F4F8FC"/>
          </a:solidFill>
          <a:ln w="12700">
            <a:solidFill>
              <a:srgbClr val="DDE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Oval 10"/>
          <p:cNvSpPr/>
          <p:nvPr/>
        </p:nvSpPr>
        <p:spPr>
          <a:xfrm>
            <a:off x="822959" y="4160520"/>
            <a:ext cx="548640" cy="548640"/>
          </a:xfrm>
          <a:prstGeom prst="ellipse">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300"/>
              </a:spcAft>
            </a:pPr>
            <a:r>
              <a:rPr sz="1800" b="1" i="0">
                <a:solidFill>
                  <a:srgbClr val="FFFFFF"/>
                </a:solidFill>
                <a:latin typeface="Calibri"/>
              </a:rPr>
              <a:t>3</a:t>
            </a:r>
          </a:p>
        </p:txBody>
      </p:sp>
      <p:sp>
        <p:nvSpPr>
          <p:cNvPr id="12" name="TextBox 11"/>
          <p:cNvSpPr txBox="1"/>
          <p:nvPr/>
        </p:nvSpPr>
        <p:spPr>
          <a:xfrm>
            <a:off x="822959" y="4800600"/>
            <a:ext cx="4937760" cy="914400"/>
          </a:xfrm>
          <a:prstGeom prst="rect">
            <a:avLst/>
          </a:prstGeom>
          <a:noFill/>
        </p:spPr>
        <p:txBody>
          <a:bodyPr wrap="square" lIns="0" tIns="0" rIns="0" bIns="0" anchor="t">
            <a:spAutoFit/>
          </a:bodyPr>
          <a:lstStyle/>
          <a:p>
            <a:pPr algn="l">
              <a:spcAft>
                <a:spcPts val="400"/>
              </a:spcAft>
            </a:pPr>
            <a:r>
              <a:rPr sz="2100" b="1" i="0">
                <a:solidFill>
                  <a:srgbClr val="1F3864"/>
                </a:solidFill>
                <a:latin typeface="Calibri"/>
              </a:rPr>
              <a:t>Language complexity in policy communication</a:t>
            </a:r>
          </a:p>
        </p:txBody>
      </p:sp>
      <p:sp>
        <p:nvSpPr>
          <p:cNvPr id="13" name="Rounded Rectangle 12"/>
          <p:cNvSpPr/>
          <p:nvPr/>
        </p:nvSpPr>
        <p:spPr>
          <a:xfrm>
            <a:off x="6172200" y="3886200"/>
            <a:ext cx="5440680" cy="1965960"/>
          </a:xfrm>
          <a:prstGeom prst="roundRect">
            <a:avLst>
              <a:gd name="adj" fmla="val 6000"/>
            </a:avLst>
          </a:prstGeom>
          <a:solidFill>
            <a:srgbClr val="FFFFFF"/>
          </a:solidFill>
          <a:ln w="12700">
            <a:solidFill>
              <a:srgbClr val="A6A6A6"/>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4" name="Oval 13"/>
          <p:cNvSpPr/>
          <p:nvPr/>
        </p:nvSpPr>
        <p:spPr>
          <a:xfrm>
            <a:off x="6446520" y="4160520"/>
            <a:ext cx="548640" cy="548640"/>
          </a:xfrm>
          <a:prstGeom prst="ellipse">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300"/>
              </a:spcAft>
            </a:pPr>
            <a:r>
              <a:rPr sz="1800" b="1" i="0">
                <a:solidFill>
                  <a:srgbClr val="FFFFFF"/>
                </a:solidFill>
                <a:latin typeface="Calibri"/>
              </a:rPr>
              <a:t>?</a:t>
            </a:r>
          </a:p>
        </p:txBody>
      </p:sp>
      <p:sp>
        <p:nvSpPr>
          <p:cNvPr id="15" name="TextBox 14"/>
          <p:cNvSpPr txBox="1"/>
          <p:nvPr/>
        </p:nvSpPr>
        <p:spPr>
          <a:xfrm>
            <a:off x="6446520" y="4800600"/>
            <a:ext cx="4937760" cy="914400"/>
          </a:xfrm>
          <a:prstGeom prst="rect">
            <a:avLst/>
          </a:prstGeom>
          <a:noFill/>
        </p:spPr>
        <p:txBody>
          <a:bodyPr wrap="square" lIns="0" tIns="0" rIns="0" bIns="0" anchor="t">
            <a:spAutoFit/>
          </a:bodyPr>
          <a:lstStyle/>
          <a:p>
            <a:pPr algn="l">
              <a:spcAft>
                <a:spcPts val="400"/>
              </a:spcAft>
            </a:pPr>
            <a:r>
              <a:rPr sz="2100" b="0" i="1">
                <a:solidFill>
                  <a:srgbClr val="595959"/>
                </a:solidFill>
                <a:latin typeface="Calibri"/>
              </a:rPr>
              <a:t>Your own case …</a:t>
            </a:r>
          </a:p>
        </p:txBody>
      </p:sp>
      <p:sp>
        <p:nvSpPr>
          <p:cNvPr id="16" name="TextBox 15"/>
          <p:cNvSpPr txBox="1"/>
          <p:nvPr/>
        </p:nvSpPr>
        <p:spPr>
          <a:xfrm>
            <a:off x="7955279" y="6473952"/>
            <a:ext cx="3685032" cy="274320"/>
          </a:xfrm>
          <a:prstGeom prst="rect">
            <a:avLst/>
          </a:prstGeom>
          <a:noFill/>
        </p:spPr>
        <p:txBody>
          <a:bodyPr wrap="square" lIns="0" tIns="0" rIns="0" bIns="0" anchor="t">
            <a:spAutoFit/>
          </a:bodyPr>
          <a:lstStyle/>
          <a:p>
            <a:pPr algn="r">
              <a:spcAft>
                <a:spcPts val="400"/>
              </a:spcAft>
            </a:pPr>
            <a:r>
              <a:rPr sz="1000" b="0" i="0">
                <a:solidFill>
                  <a:srgbClr val="8C8C8C"/>
                </a:solidFill>
                <a:latin typeface="Calibri"/>
              </a:rPr>
              <a:t>wetenschappelijkschrijven.nl   </a:t>
            </a:r>
            <a:r>
              <a:rPr sz="1000" b="1" i="0">
                <a:solidFill>
                  <a:srgbClr val="1F3864"/>
                </a:solidFill>
                <a:latin typeface="Calibri"/>
              </a:rPr>
              <a:t>47</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640" y="411480"/>
            <a:ext cx="11064240" cy="658368"/>
          </a:xfrm>
        </p:spPr>
        <p:txBody>
          <a:bodyPr wrap="square" lIns="18288" rIns="18288" anchor="ctr"/>
          <a:lstStyle/>
          <a:p>
            <a:pPr algn="l"/>
            <a:r>
              <a:rPr sz="3200" b="1">
                <a:solidFill>
                  <a:srgbClr val="1F3864"/>
                </a:solidFill>
                <a:latin typeface="Calibri"/>
              </a:rPr>
              <a:t>Mixed pairs: A and B</a:t>
            </a:r>
          </a:p>
        </p:txBody>
      </p:sp>
      <p:sp>
        <p:nvSpPr>
          <p:cNvPr id="3" name="TextBox 2"/>
          <p:cNvSpPr txBox="1"/>
          <p:nvPr/>
        </p:nvSpPr>
        <p:spPr>
          <a:xfrm>
            <a:off x="566928" y="201168"/>
            <a:ext cx="9144000" cy="274320"/>
          </a:xfrm>
          <a:prstGeom prst="rect">
            <a:avLst/>
          </a:prstGeom>
          <a:noFill/>
        </p:spPr>
        <p:txBody>
          <a:bodyPr wrap="square" lIns="0" tIns="0" rIns="0" bIns="0" anchor="t">
            <a:spAutoFit/>
          </a:bodyPr>
          <a:lstStyle/>
          <a:p>
            <a:pPr algn="l">
              <a:spcAft>
                <a:spcPts val="400"/>
              </a:spcAft>
            </a:pPr>
            <a:r>
              <a:rPr sz="1200" b="1" i="0">
                <a:solidFill>
                  <a:srgbClr val="C00000"/>
                </a:solidFill>
                <a:latin typeface="Calibri"/>
              </a:rPr>
              <a:t>PART 2 · EXERCISE</a:t>
            </a:r>
          </a:p>
        </p:txBody>
      </p:sp>
      <p:sp>
        <p:nvSpPr>
          <p:cNvPr id="4" name="Rounded Rectangle 3"/>
          <p:cNvSpPr/>
          <p:nvPr/>
        </p:nvSpPr>
        <p:spPr>
          <a:xfrm>
            <a:off x="548640" y="1737360"/>
            <a:ext cx="3474720" cy="2651760"/>
          </a:xfrm>
          <a:prstGeom prst="roundRect">
            <a:avLst>
              <a:gd name="adj" fmla="val 6000"/>
            </a:avLst>
          </a:prstGeom>
          <a:solidFill>
            <a:srgbClr val="F4F8FC"/>
          </a:solidFill>
          <a:ln w="12700">
            <a:solidFill>
              <a:srgbClr val="DDE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 name="Oval 4"/>
          <p:cNvSpPr/>
          <p:nvPr/>
        </p:nvSpPr>
        <p:spPr>
          <a:xfrm>
            <a:off x="822959" y="2011680"/>
            <a:ext cx="548640" cy="548640"/>
          </a:xfrm>
          <a:prstGeom prst="ellipse">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300"/>
              </a:spcAft>
            </a:pPr>
            <a:r>
              <a:rPr sz="2000" b="1" i="0">
                <a:solidFill>
                  <a:srgbClr val="FFFFFF"/>
                </a:solidFill>
                <a:latin typeface="Calibri"/>
              </a:rPr>
              <a:t>?</a:t>
            </a:r>
          </a:p>
        </p:txBody>
      </p:sp>
      <p:sp>
        <p:nvSpPr>
          <p:cNvPr id="6" name="TextBox 5"/>
          <p:cNvSpPr txBox="1"/>
          <p:nvPr/>
        </p:nvSpPr>
        <p:spPr>
          <a:xfrm>
            <a:off x="822959" y="2788920"/>
            <a:ext cx="2971800" cy="1920240"/>
          </a:xfrm>
          <a:prstGeom prst="rect">
            <a:avLst/>
          </a:prstGeom>
          <a:noFill/>
        </p:spPr>
        <p:txBody>
          <a:bodyPr wrap="square" lIns="0" tIns="0" rIns="0" bIns="0" anchor="t">
            <a:spAutoFit/>
          </a:bodyPr>
          <a:lstStyle/>
          <a:p>
            <a:pPr algn="l">
              <a:spcAft>
                <a:spcPts val="400"/>
              </a:spcAft>
            </a:pPr>
            <a:r>
              <a:rPr sz="2100" b="1" i="0">
                <a:solidFill>
                  <a:srgbClr val="1F3864"/>
                </a:solidFill>
                <a:latin typeface="Calibri"/>
              </a:rPr>
              <a:t>What information did the other mode produce that yours didn’t?</a:t>
            </a:r>
          </a:p>
        </p:txBody>
      </p:sp>
      <p:sp>
        <p:nvSpPr>
          <p:cNvPr id="7" name="Rounded Rectangle 6"/>
          <p:cNvSpPr/>
          <p:nvPr/>
        </p:nvSpPr>
        <p:spPr>
          <a:xfrm>
            <a:off x="4297679" y="1737360"/>
            <a:ext cx="3474720" cy="2651760"/>
          </a:xfrm>
          <a:prstGeom prst="roundRect">
            <a:avLst>
              <a:gd name="adj" fmla="val 6000"/>
            </a:avLst>
          </a:prstGeom>
          <a:solidFill>
            <a:srgbClr val="F4F8FC"/>
          </a:solidFill>
          <a:ln w="12700">
            <a:solidFill>
              <a:srgbClr val="DDE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Oval 7"/>
          <p:cNvSpPr/>
          <p:nvPr/>
        </p:nvSpPr>
        <p:spPr>
          <a:xfrm>
            <a:off x="4571999" y="2011680"/>
            <a:ext cx="548640" cy="548640"/>
          </a:xfrm>
          <a:prstGeom prst="ellipse">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300"/>
              </a:spcAft>
            </a:pPr>
            <a:r>
              <a:rPr sz="2000" b="1" i="0">
                <a:solidFill>
                  <a:srgbClr val="FFFFFF"/>
                </a:solidFill>
                <a:latin typeface="Calibri"/>
              </a:rPr>
              <a:t>?</a:t>
            </a:r>
          </a:p>
        </p:txBody>
      </p:sp>
      <p:sp>
        <p:nvSpPr>
          <p:cNvPr id="9" name="TextBox 8"/>
          <p:cNvSpPr txBox="1"/>
          <p:nvPr/>
        </p:nvSpPr>
        <p:spPr>
          <a:xfrm>
            <a:off x="4571999" y="2788920"/>
            <a:ext cx="2971800" cy="1920240"/>
          </a:xfrm>
          <a:prstGeom prst="rect">
            <a:avLst/>
          </a:prstGeom>
          <a:noFill/>
        </p:spPr>
        <p:txBody>
          <a:bodyPr wrap="square" lIns="0" tIns="0" rIns="0" bIns="0" anchor="t">
            <a:spAutoFit/>
          </a:bodyPr>
          <a:lstStyle/>
          <a:p>
            <a:pPr algn="l">
              <a:spcAft>
                <a:spcPts val="400"/>
              </a:spcAft>
            </a:pPr>
            <a:r>
              <a:rPr sz="2100" b="1" i="0">
                <a:solidFill>
                  <a:srgbClr val="1F3864"/>
                </a:solidFill>
                <a:latin typeface="Calibri"/>
              </a:rPr>
              <a:t>What gets clearer when you write like this?</a:t>
            </a:r>
          </a:p>
        </p:txBody>
      </p:sp>
      <p:sp>
        <p:nvSpPr>
          <p:cNvPr id="10" name="Rounded Rectangle 9"/>
          <p:cNvSpPr/>
          <p:nvPr/>
        </p:nvSpPr>
        <p:spPr>
          <a:xfrm>
            <a:off x="8046719" y="1737360"/>
            <a:ext cx="3474720" cy="2651760"/>
          </a:xfrm>
          <a:prstGeom prst="roundRect">
            <a:avLst>
              <a:gd name="adj" fmla="val 6000"/>
            </a:avLst>
          </a:prstGeom>
          <a:solidFill>
            <a:srgbClr val="F4F8FC"/>
          </a:solidFill>
          <a:ln w="12700">
            <a:solidFill>
              <a:srgbClr val="DDE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Oval 10"/>
          <p:cNvSpPr/>
          <p:nvPr/>
        </p:nvSpPr>
        <p:spPr>
          <a:xfrm>
            <a:off x="8321040" y="2011680"/>
            <a:ext cx="548640" cy="548640"/>
          </a:xfrm>
          <a:prstGeom prst="ellipse">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300"/>
              </a:spcAft>
            </a:pPr>
            <a:r>
              <a:rPr sz="2000" b="1" i="0">
                <a:solidFill>
                  <a:srgbClr val="FFFFFF"/>
                </a:solidFill>
                <a:latin typeface="Calibri"/>
              </a:rPr>
              <a:t>?</a:t>
            </a:r>
          </a:p>
        </p:txBody>
      </p:sp>
      <p:sp>
        <p:nvSpPr>
          <p:cNvPr id="12" name="TextBox 11"/>
          <p:cNvSpPr txBox="1"/>
          <p:nvPr/>
        </p:nvSpPr>
        <p:spPr>
          <a:xfrm>
            <a:off x="8321040" y="2788920"/>
            <a:ext cx="2971800" cy="1920240"/>
          </a:xfrm>
          <a:prstGeom prst="rect">
            <a:avLst/>
          </a:prstGeom>
          <a:noFill/>
        </p:spPr>
        <p:txBody>
          <a:bodyPr wrap="square" lIns="0" tIns="0" rIns="0" bIns="0" anchor="t">
            <a:spAutoFit/>
          </a:bodyPr>
          <a:lstStyle/>
          <a:p>
            <a:pPr algn="l">
              <a:spcAft>
                <a:spcPts val="400"/>
              </a:spcAft>
            </a:pPr>
            <a:r>
              <a:rPr sz="2100" b="1" i="0">
                <a:solidFill>
                  <a:srgbClr val="1F3864"/>
                </a:solidFill>
                <a:latin typeface="Calibri"/>
              </a:rPr>
              <a:t>What becomes harder?</a:t>
            </a:r>
          </a:p>
        </p:txBody>
      </p:sp>
      <p:sp>
        <p:nvSpPr>
          <p:cNvPr id="13" name="TextBox 12"/>
          <p:cNvSpPr txBox="1"/>
          <p:nvPr/>
        </p:nvSpPr>
        <p:spPr>
          <a:xfrm>
            <a:off x="7955279" y="6473952"/>
            <a:ext cx="3685032" cy="274320"/>
          </a:xfrm>
          <a:prstGeom prst="rect">
            <a:avLst/>
          </a:prstGeom>
          <a:noFill/>
        </p:spPr>
        <p:txBody>
          <a:bodyPr wrap="square" lIns="0" tIns="0" rIns="0" bIns="0" anchor="t">
            <a:spAutoFit/>
          </a:bodyPr>
          <a:lstStyle/>
          <a:p>
            <a:pPr algn="r">
              <a:spcAft>
                <a:spcPts val="400"/>
              </a:spcAft>
            </a:pPr>
            <a:r>
              <a:rPr sz="1000" b="0" i="0">
                <a:solidFill>
                  <a:srgbClr val="8C8C8C"/>
                </a:solidFill>
                <a:latin typeface="Calibri"/>
              </a:rPr>
              <a:t>wetenschappelijkschrijven.nl   </a:t>
            </a:r>
            <a:r>
              <a:rPr sz="1000" b="1" i="0">
                <a:solidFill>
                  <a:srgbClr val="1F3864"/>
                </a:solidFill>
                <a:latin typeface="Calibri"/>
              </a:rPr>
              <a:t>48</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jpeg"/>
          <p:cNvPicPr>
            <a:picLocks noChangeAspect="1"/>
          </p:cNvPicPr>
          <p:nvPr/>
        </p:nvPicPr>
        <p:blipFill>
          <a:blip r:embed="rId2"/>
          <a:srcRect l="19213" r="19213"/>
          <a:stretch>
            <a:fillRect/>
          </a:stretch>
        </p:blipFill>
        <p:spPr>
          <a:xfrm>
            <a:off x="0" y="0"/>
            <a:ext cx="6035040" cy="6858000"/>
          </a:xfrm>
          <a:prstGeom prst="rect">
            <a:avLst/>
          </a:prstGeom>
        </p:spPr>
      </p:pic>
      <p:sp>
        <p:nvSpPr>
          <p:cNvPr id="4" name="Rectangle 3"/>
          <p:cNvSpPr/>
          <p:nvPr/>
        </p:nvSpPr>
        <p:spPr>
          <a:xfrm>
            <a:off x="6035040" y="0"/>
            <a:ext cx="6153912" cy="685800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 name="TextBox 4"/>
          <p:cNvSpPr txBox="1"/>
          <p:nvPr/>
        </p:nvSpPr>
        <p:spPr>
          <a:xfrm>
            <a:off x="6675120" y="2331720"/>
            <a:ext cx="5029200" cy="411480"/>
          </a:xfrm>
          <a:prstGeom prst="rect">
            <a:avLst/>
          </a:prstGeom>
          <a:noFill/>
        </p:spPr>
        <p:txBody>
          <a:bodyPr wrap="square" lIns="0" tIns="0" rIns="0" bIns="0" anchor="t">
            <a:spAutoFit/>
          </a:bodyPr>
          <a:lstStyle/>
          <a:p>
            <a:pPr algn="l">
              <a:spcAft>
                <a:spcPts val="400"/>
              </a:spcAft>
            </a:pPr>
            <a:r>
              <a:rPr sz="1800" b="1" i="0">
                <a:solidFill>
                  <a:srgbClr val="FF9C94"/>
                </a:solidFill>
                <a:latin typeface="Calibri"/>
              </a:rPr>
              <a:t>PART 2</a:t>
            </a:r>
          </a:p>
        </p:txBody>
      </p:sp>
      <p:sp>
        <p:nvSpPr>
          <p:cNvPr id="2" name="Title 1"/>
          <p:cNvSpPr>
            <a:spLocks noGrp="1"/>
          </p:cNvSpPr>
          <p:nvPr>
            <p:ph type="title"/>
          </p:nvPr>
        </p:nvSpPr>
        <p:spPr>
          <a:xfrm>
            <a:off x="6675120" y="2743200"/>
            <a:ext cx="5120640" cy="1737360"/>
          </a:xfrm>
        </p:spPr>
        <p:txBody>
          <a:bodyPr wrap="square" lIns="18288" rIns="18288" anchor="t"/>
          <a:lstStyle/>
          <a:p>
            <a:pPr algn="l"/>
            <a:r>
              <a:rPr sz="4400" b="1">
                <a:solidFill>
                  <a:srgbClr val="FFFFFF"/>
                </a:solidFill>
                <a:latin typeface="Calibri"/>
              </a:rPr>
              <a:t>The text plan for analysis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640" y="411480"/>
            <a:ext cx="11064240" cy="658368"/>
          </a:xfrm>
        </p:spPr>
        <p:txBody>
          <a:bodyPr wrap="square" lIns="18288" rIns="18288" anchor="ctr"/>
          <a:lstStyle/>
          <a:p>
            <a:pPr algn="l"/>
            <a:r>
              <a:rPr sz="3200" b="1">
                <a:solidFill>
                  <a:srgbClr val="1F3864"/>
                </a:solidFill>
                <a:latin typeface="Calibri"/>
              </a:rPr>
              <a:t>About text planning</a:t>
            </a:r>
          </a:p>
        </p:txBody>
      </p:sp>
      <p:sp>
        <p:nvSpPr>
          <p:cNvPr id="3" name="TextBox 2"/>
          <p:cNvSpPr txBox="1"/>
          <p:nvPr/>
        </p:nvSpPr>
        <p:spPr>
          <a:xfrm>
            <a:off x="566928" y="201168"/>
            <a:ext cx="9144000" cy="274320"/>
          </a:xfrm>
          <a:prstGeom prst="rect">
            <a:avLst/>
          </a:prstGeom>
          <a:noFill/>
        </p:spPr>
        <p:txBody>
          <a:bodyPr wrap="square" lIns="0" tIns="0" rIns="0" bIns="0" anchor="t">
            <a:spAutoFit/>
          </a:bodyPr>
          <a:lstStyle/>
          <a:p>
            <a:pPr algn="l">
              <a:spcAft>
                <a:spcPts val="400"/>
              </a:spcAft>
            </a:pPr>
            <a:r>
              <a:rPr sz="1200" b="1" i="0">
                <a:solidFill>
                  <a:srgbClr val="C00000"/>
                </a:solidFill>
                <a:latin typeface="Calibri"/>
              </a:rPr>
              <a:t>PART 2 · FROM TEXT PLAN TO TEXT</a:t>
            </a:r>
          </a:p>
        </p:txBody>
      </p:sp>
      <p:sp>
        <p:nvSpPr>
          <p:cNvPr id="4" name="Rounded Rectangle 3"/>
          <p:cNvSpPr/>
          <p:nvPr/>
        </p:nvSpPr>
        <p:spPr>
          <a:xfrm>
            <a:off x="548640" y="1554480"/>
            <a:ext cx="5440680" cy="2103120"/>
          </a:xfrm>
          <a:prstGeom prst="roundRect">
            <a:avLst>
              <a:gd name="adj" fmla="val 6000"/>
            </a:avLst>
          </a:prstGeom>
          <a:solidFill>
            <a:srgbClr val="FBE3E3"/>
          </a:solidFill>
          <a:ln w="12700">
            <a:solidFill>
              <a:srgbClr val="F0B8B8"/>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 name="Oval 4"/>
          <p:cNvSpPr/>
          <p:nvPr/>
        </p:nvSpPr>
        <p:spPr>
          <a:xfrm>
            <a:off x="822959" y="1828800"/>
            <a:ext cx="502920" cy="502920"/>
          </a:xfrm>
          <a:prstGeom prst="ellipse">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300"/>
              </a:spcAft>
            </a:pPr>
            <a:r>
              <a:rPr sz="1600" b="1" i="0">
                <a:solidFill>
                  <a:srgbClr val="FFFFFF"/>
                </a:solidFill>
                <a:latin typeface="Calibri"/>
              </a:rPr>
              <a:t>1</a:t>
            </a:r>
          </a:p>
        </p:txBody>
      </p:sp>
      <p:sp>
        <p:nvSpPr>
          <p:cNvPr id="6" name="TextBox 5"/>
          <p:cNvSpPr txBox="1"/>
          <p:nvPr/>
        </p:nvSpPr>
        <p:spPr>
          <a:xfrm>
            <a:off x="822959" y="2468880"/>
            <a:ext cx="4937760" cy="1097280"/>
          </a:xfrm>
          <a:prstGeom prst="rect">
            <a:avLst/>
          </a:prstGeom>
          <a:noFill/>
        </p:spPr>
        <p:txBody>
          <a:bodyPr wrap="square" lIns="0" tIns="0" rIns="0" bIns="0" anchor="t">
            <a:spAutoFit/>
          </a:bodyPr>
          <a:lstStyle/>
          <a:p>
            <a:pPr algn="l">
              <a:spcAft>
                <a:spcPts val="400"/>
              </a:spcAft>
            </a:pPr>
            <a:r>
              <a:rPr sz="2000" b="1" i="0">
                <a:solidFill>
                  <a:srgbClr val="1F3864"/>
                </a:solidFill>
                <a:latin typeface="Calibri"/>
              </a:rPr>
              <a:t>Today is not about MAKING text plans, </a:t>
            </a:r>
            <a:r>
              <a:rPr sz="2000" b="0" i="0">
                <a:solidFill>
                  <a:srgbClr val="262626"/>
                </a:solidFill>
                <a:latin typeface="Calibri"/>
              </a:rPr>
              <a:t>but WORKING with text plans.</a:t>
            </a:r>
          </a:p>
        </p:txBody>
      </p:sp>
      <p:sp>
        <p:nvSpPr>
          <p:cNvPr id="7" name="Rounded Rectangle 6"/>
          <p:cNvSpPr/>
          <p:nvPr/>
        </p:nvSpPr>
        <p:spPr>
          <a:xfrm>
            <a:off x="6172200" y="1554480"/>
            <a:ext cx="5440680" cy="2103120"/>
          </a:xfrm>
          <a:prstGeom prst="roundRect">
            <a:avLst>
              <a:gd name="adj" fmla="val 6000"/>
            </a:avLst>
          </a:prstGeom>
          <a:solidFill>
            <a:srgbClr val="F4F8FC"/>
          </a:solidFill>
          <a:ln w="12700">
            <a:solidFill>
              <a:srgbClr val="DDE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Oval 7"/>
          <p:cNvSpPr/>
          <p:nvPr/>
        </p:nvSpPr>
        <p:spPr>
          <a:xfrm>
            <a:off x="6446520" y="1828800"/>
            <a:ext cx="502920" cy="502920"/>
          </a:xfrm>
          <a:prstGeom prst="ellipse">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300"/>
              </a:spcAft>
            </a:pPr>
            <a:r>
              <a:rPr sz="1600" b="1" i="0">
                <a:solidFill>
                  <a:srgbClr val="FFFFFF"/>
                </a:solidFill>
                <a:latin typeface="Calibri"/>
              </a:rPr>
              <a:t>2</a:t>
            </a:r>
          </a:p>
        </p:txBody>
      </p:sp>
      <p:sp>
        <p:nvSpPr>
          <p:cNvPr id="9" name="TextBox 8"/>
          <p:cNvSpPr txBox="1"/>
          <p:nvPr/>
        </p:nvSpPr>
        <p:spPr>
          <a:xfrm>
            <a:off x="6446520" y="2468880"/>
            <a:ext cx="4937760" cy="1097280"/>
          </a:xfrm>
          <a:prstGeom prst="rect">
            <a:avLst/>
          </a:prstGeom>
          <a:noFill/>
        </p:spPr>
        <p:txBody>
          <a:bodyPr wrap="square" lIns="0" tIns="0" rIns="0" bIns="0" anchor="t">
            <a:spAutoFit/>
          </a:bodyPr>
          <a:lstStyle/>
          <a:p>
            <a:pPr algn="l">
              <a:spcAft>
                <a:spcPts val="400"/>
              </a:spcAft>
            </a:pPr>
            <a:r>
              <a:rPr sz="2000" b="1" i="0">
                <a:solidFill>
                  <a:srgbClr val="1F3864"/>
                </a:solidFill>
                <a:latin typeface="Calibri"/>
              </a:rPr>
              <a:t>A text plan is a working document, </a:t>
            </a:r>
            <a:r>
              <a:rPr sz="2000" b="0" i="0">
                <a:solidFill>
                  <a:srgbClr val="262626"/>
                </a:solidFill>
                <a:latin typeface="Calibri"/>
              </a:rPr>
              <a:t>not a product.</a:t>
            </a:r>
          </a:p>
        </p:txBody>
      </p:sp>
      <p:sp>
        <p:nvSpPr>
          <p:cNvPr id="10" name="Rounded Rectangle 9"/>
          <p:cNvSpPr/>
          <p:nvPr/>
        </p:nvSpPr>
        <p:spPr>
          <a:xfrm>
            <a:off x="548640" y="3931920"/>
            <a:ext cx="5440680" cy="2103120"/>
          </a:xfrm>
          <a:prstGeom prst="roundRect">
            <a:avLst>
              <a:gd name="adj" fmla="val 6000"/>
            </a:avLst>
          </a:prstGeom>
          <a:solidFill>
            <a:srgbClr val="F4F8FC"/>
          </a:solidFill>
          <a:ln w="12700">
            <a:solidFill>
              <a:srgbClr val="DDE6F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Oval 10"/>
          <p:cNvSpPr/>
          <p:nvPr/>
        </p:nvSpPr>
        <p:spPr>
          <a:xfrm>
            <a:off x="822959" y="4206240"/>
            <a:ext cx="502920" cy="502920"/>
          </a:xfrm>
          <a:prstGeom prst="ellipse">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300"/>
              </a:spcAft>
            </a:pPr>
            <a:r>
              <a:rPr sz="1600" b="1" i="0">
                <a:solidFill>
                  <a:srgbClr val="FFFFFF"/>
                </a:solidFill>
                <a:latin typeface="Calibri"/>
              </a:rPr>
              <a:t>3</a:t>
            </a:r>
          </a:p>
        </p:txBody>
      </p:sp>
      <p:sp>
        <p:nvSpPr>
          <p:cNvPr id="12" name="TextBox 11"/>
          <p:cNvSpPr txBox="1"/>
          <p:nvPr/>
        </p:nvSpPr>
        <p:spPr>
          <a:xfrm>
            <a:off x="822959" y="4846320"/>
            <a:ext cx="4937760" cy="1097280"/>
          </a:xfrm>
          <a:prstGeom prst="rect">
            <a:avLst/>
          </a:prstGeom>
          <a:noFill/>
        </p:spPr>
        <p:txBody>
          <a:bodyPr wrap="square" lIns="0" tIns="0" rIns="0" bIns="0" anchor="t">
            <a:spAutoFit/>
          </a:bodyPr>
          <a:lstStyle/>
          <a:p>
            <a:pPr algn="l">
              <a:spcAft>
                <a:spcPts val="400"/>
              </a:spcAft>
            </a:pPr>
            <a:r>
              <a:rPr sz="2000" b="1" i="0">
                <a:solidFill>
                  <a:srgbClr val="1F3864"/>
                </a:solidFill>
                <a:latin typeface="Calibri"/>
              </a:rPr>
              <a:t>A text plan will evolve on the way, </a:t>
            </a:r>
            <a:r>
              <a:rPr sz="2000" b="0" i="0">
                <a:solidFill>
                  <a:srgbClr val="262626"/>
                </a:solidFill>
                <a:latin typeface="Calibri"/>
              </a:rPr>
              <a:t>and grow into a well-built text.</a:t>
            </a:r>
          </a:p>
        </p:txBody>
      </p:sp>
      <p:sp>
        <p:nvSpPr>
          <p:cNvPr id="13" name="Rounded Rectangle 12"/>
          <p:cNvSpPr/>
          <p:nvPr/>
        </p:nvSpPr>
        <p:spPr>
          <a:xfrm>
            <a:off x="6172200" y="3931920"/>
            <a:ext cx="5440680" cy="2103120"/>
          </a:xfrm>
          <a:prstGeom prst="roundRect">
            <a:avLst>
              <a:gd name="adj" fmla="val 6000"/>
            </a:avLst>
          </a:prstGeom>
          <a:solidFill>
            <a:srgbClr val="FBE3E3"/>
          </a:solidFill>
          <a:ln w="12700">
            <a:solidFill>
              <a:srgbClr val="F0B8B8"/>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4" name="Oval 13"/>
          <p:cNvSpPr/>
          <p:nvPr/>
        </p:nvSpPr>
        <p:spPr>
          <a:xfrm>
            <a:off x="6446520" y="4206240"/>
            <a:ext cx="502920" cy="502920"/>
          </a:xfrm>
          <a:prstGeom prst="ellipse">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spcAft>
                <a:spcPts val="300"/>
              </a:spcAft>
            </a:pPr>
            <a:r>
              <a:rPr sz="1600" b="1" i="0">
                <a:solidFill>
                  <a:srgbClr val="FFFFFF"/>
                </a:solidFill>
                <a:latin typeface="Calibri"/>
              </a:rPr>
              <a:t>4</a:t>
            </a:r>
          </a:p>
        </p:txBody>
      </p:sp>
      <p:sp>
        <p:nvSpPr>
          <p:cNvPr id="15" name="TextBox 14"/>
          <p:cNvSpPr txBox="1"/>
          <p:nvPr/>
        </p:nvSpPr>
        <p:spPr>
          <a:xfrm>
            <a:off x="6446520" y="4846320"/>
            <a:ext cx="4937760" cy="1097280"/>
          </a:xfrm>
          <a:prstGeom prst="rect">
            <a:avLst/>
          </a:prstGeom>
          <a:noFill/>
        </p:spPr>
        <p:txBody>
          <a:bodyPr wrap="square" lIns="0" tIns="0" rIns="0" bIns="0" anchor="t">
            <a:spAutoFit/>
          </a:bodyPr>
          <a:lstStyle/>
          <a:p>
            <a:pPr algn="l">
              <a:spcAft>
                <a:spcPts val="400"/>
              </a:spcAft>
            </a:pPr>
            <a:r>
              <a:rPr sz="2000" b="1" i="0">
                <a:solidFill>
                  <a:srgbClr val="1F3864"/>
                </a:solidFill>
                <a:latin typeface="Calibri"/>
              </a:rPr>
              <a:t>The aim is to support the writing process: </a:t>
            </a:r>
            <a:r>
              <a:rPr sz="2000" b="0" i="0">
                <a:solidFill>
                  <a:srgbClr val="262626"/>
                </a:solidFill>
                <a:latin typeface="Calibri"/>
              </a:rPr>
              <a:t>a transparent structure + effective peer feedback.</a:t>
            </a:r>
          </a:p>
        </p:txBody>
      </p:sp>
      <p:sp>
        <p:nvSpPr>
          <p:cNvPr id="16" name="TextBox 15"/>
          <p:cNvSpPr txBox="1"/>
          <p:nvPr/>
        </p:nvSpPr>
        <p:spPr>
          <a:xfrm>
            <a:off x="7955279" y="6473952"/>
            <a:ext cx="3685032" cy="274320"/>
          </a:xfrm>
          <a:prstGeom prst="rect">
            <a:avLst/>
          </a:prstGeom>
          <a:noFill/>
        </p:spPr>
        <p:txBody>
          <a:bodyPr wrap="square" lIns="0" tIns="0" rIns="0" bIns="0" anchor="t">
            <a:spAutoFit/>
          </a:bodyPr>
          <a:lstStyle/>
          <a:p>
            <a:pPr algn="r">
              <a:spcAft>
                <a:spcPts val="400"/>
              </a:spcAft>
            </a:pPr>
            <a:r>
              <a:rPr sz="1000" b="0" i="0">
                <a:solidFill>
                  <a:srgbClr val="8C8C8C"/>
                </a:solidFill>
                <a:latin typeface="Calibri"/>
              </a:rPr>
              <a:t>wetenschappelijkschrijven.nl   </a:t>
            </a:r>
            <a:r>
              <a:rPr sz="1000" b="1" i="0">
                <a:solidFill>
                  <a:srgbClr val="1F3864"/>
                </a:solidFill>
                <a:latin typeface="Calibri"/>
              </a:rPr>
              <a:t>50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27530</TotalTime>
  <Words>6062</Words>
  <Application>Microsoft Macintosh PowerPoint</Application>
  <PresentationFormat>Widescreen</PresentationFormat>
  <Paragraphs>617</Paragraphs>
  <Slides>44</Slides>
  <Notes>23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44</vt:i4>
      </vt:variant>
    </vt:vector>
  </HeadingPairs>
  <TitlesOfParts>
    <vt:vector size="49" baseType="lpstr">
      <vt:lpstr>Aptos</vt:lpstr>
      <vt:lpstr>Arial</vt:lpstr>
      <vt:lpstr>Calibri</vt:lpstr>
      <vt:lpstr>Calibri Light</vt:lpstr>
      <vt:lpstr>Office Theme</vt:lpstr>
      <vt:lpstr>Text Planning</vt:lpstr>
      <vt:lpstr>Academic writing, training and coaching</vt:lpstr>
      <vt:lpstr>Agenda</vt:lpstr>
      <vt:lpstr>What kind of writer are you?</vt:lpstr>
      <vt:lpstr>Are you an Architect, an Explorer or a Pragmatist?</vt:lpstr>
      <vt:lpstr>Writing steps</vt:lpstr>
      <vt:lpstr>From text to text plan</vt:lpstr>
      <vt:lpstr>The reader’s perspective</vt:lpstr>
      <vt:lpstr>Text = answers to questions</vt:lpstr>
      <vt:lpstr>Why do so few households switch energy supplier?</vt:lpstr>
      <vt:lpstr>What does the reader want to know?</vt:lpstr>
      <vt:lpstr>What does the reader want to know?</vt:lpstr>
      <vt:lpstr>Find the skeleton</vt:lpstr>
      <vt:lpstr>Why do so few households switch energy supplier?</vt:lpstr>
      <vt:lpstr>Why do so few households switch energy supplier?</vt:lpstr>
      <vt:lpstr>The skeleton: text = answers to questions</vt:lpstr>
      <vt:lpstr>Four paragraph shapes</vt:lpstr>
      <vt:lpstr>Paragraph 1: the funnel</vt:lpstr>
      <vt:lpstr>Paragraph 2: the bookcase</vt:lpstr>
      <vt:lpstr>Paragraph 3: the diamond</vt:lpstr>
      <vt:lpstr>Paragraph 4: the bookcase</vt:lpstr>
      <vt:lpstr>Paragraph 5: a pyramid with a bookcase inside</vt:lpstr>
      <vt:lpstr>Paragraph 6: the pyramid</vt:lpstr>
      <vt:lpstr>Recognise the shape</vt:lpstr>
      <vt:lpstr>Which questions does each section answer?</vt:lpstr>
      <vt:lpstr>The standard questions per section</vt:lpstr>
      <vt:lpstr>From text plan to text</vt:lpstr>
      <vt:lpstr>The 6-step plan</vt:lpstr>
      <vt:lpstr>The Pyramid Principle</vt:lpstr>
      <vt:lpstr>Text planning and free writing</vt:lpstr>
      <vt:lpstr>Why use this method?</vt:lpstr>
      <vt:lpstr>Text plan template</vt:lpstr>
      <vt:lpstr>A text plan in reader’s questions</vt:lpstr>
      <vt:lpstr>Text plan · 1. Introduction</vt:lpstr>
      <vt:lpstr>Text plan · 2. Data and method</vt:lpstr>
      <vt:lpstr>Text plan · 3. Results</vt:lpstr>
      <vt:lpstr>Text plan · 4. Discussion and conclusion</vt:lpstr>
      <vt:lpstr>Why a text plan needs both kinds of questions</vt:lpstr>
      <vt:lpstr>Go back to your stepwise writing process</vt:lpstr>
      <vt:lpstr>Hybrid and complex audiences</vt:lpstr>
      <vt:lpstr>Text plan cases</vt:lpstr>
      <vt:lpstr>Mixed pairs: A and B</vt:lpstr>
      <vt:lpstr>The text plan for analysis</vt:lpstr>
      <vt:lpstr>About text planning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Hoe werk je met een tekstplan?</dc:title>
  <dc:creator>Anna van der Zeeuw</dc:creator>
  <cp:lastModifiedBy>AZ</cp:lastModifiedBy>
  <cp:revision>67</cp:revision>
  <cp:lastPrinted>2026-10-07T09:36:00Z</cp:lastPrinted>
  <dcterms:created xsi:type="dcterms:W3CDTF">2023-10-14T11:21:57Z</dcterms:created>
  <dcterms:modified xsi:type="dcterms:W3CDTF">2026-10-12T05:12:16Z</dcterms:modified>
</cp:coreProperties>
</file>